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CDEA"/>
    <a:srgbClr val="2A53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82" autoAdjust="0"/>
    <p:restoredTop sz="94103" autoAdjust="0"/>
  </p:normalViewPr>
  <p:slideViewPr>
    <p:cSldViewPr snapToGrid="0">
      <p:cViewPr varScale="1">
        <p:scale>
          <a:sx n="66" d="100"/>
          <a:sy n="66" d="100"/>
        </p:scale>
        <p:origin x="904"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680331-DB2F-49E4-AAB4-1ECC56EC2E01}" type="datetimeFigureOut">
              <a:rPr lang="en-US" smtClean="0"/>
              <a:t>5/9/2018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941A09-0B07-44CE-8AB3-4CAEC8AA6AE7}" type="slidenum">
              <a:rPr lang="en-US" smtClean="0"/>
              <a:t>‹#›</a:t>
            </a:fld>
            <a:endParaRPr lang="en-US"/>
          </a:p>
        </p:txBody>
      </p:sp>
    </p:spTree>
    <p:extLst>
      <p:ext uri="{BB962C8B-B14F-4D97-AF65-F5344CB8AC3E}">
        <p14:creationId xmlns:p14="http://schemas.microsoft.com/office/powerpoint/2010/main" val="3584829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941A09-0B07-44CE-8AB3-4CAEC8AA6AE7}" type="slidenum">
              <a:rPr lang="en-US" smtClean="0"/>
              <a:t>2</a:t>
            </a:fld>
            <a:endParaRPr lang="en-US"/>
          </a:p>
        </p:txBody>
      </p:sp>
    </p:spTree>
    <p:extLst>
      <p:ext uri="{BB962C8B-B14F-4D97-AF65-F5344CB8AC3E}">
        <p14:creationId xmlns:p14="http://schemas.microsoft.com/office/powerpoint/2010/main" val="4279999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D2A547-F224-4066-ADB2-43761C66D291}"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301150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2A547-F224-4066-ADB2-43761C66D291}"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4003861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2A547-F224-4066-ADB2-43761C66D291}"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286000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2A547-F224-4066-ADB2-43761C66D291}"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365363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D2A547-F224-4066-ADB2-43761C66D291}"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34530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D2A547-F224-4066-ADB2-43761C66D291}"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249332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D2A547-F224-4066-ADB2-43761C66D291}" type="datetimeFigureOut">
              <a:rPr lang="en-US" smtClean="0"/>
              <a:t>5/9/2018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1618476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D2A547-F224-4066-ADB2-43761C66D291}" type="datetimeFigureOut">
              <a:rPr lang="en-US" smtClean="0"/>
              <a:t>5/9/2018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170646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2A547-F224-4066-ADB2-43761C66D291}" type="datetimeFigureOut">
              <a:rPr lang="en-US" smtClean="0"/>
              <a:t>5/9/2018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251633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D2A547-F224-4066-ADB2-43761C66D291}"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939130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D2A547-F224-4066-ADB2-43761C66D291}"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0DAC10-C0DA-4188-AA09-51C2E8597796}" type="slidenum">
              <a:rPr lang="en-US" smtClean="0"/>
              <a:t>‹#›</a:t>
            </a:fld>
            <a:endParaRPr lang="en-US"/>
          </a:p>
        </p:txBody>
      </p:sp>
    </p:spTree>
    <p:extLst>
      <p:ext uri="{BB962C8B-B14F-4D97-AF65-F5344CB8AC3E}">
        <p14:creationId xmlns:p14="http://schemas.microsoft.com/office/powerpoint/2010/main" val="879177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2A547-F224-4066-ADB2-43761C66D291}" type="datetimeFigureOut">
              <a:rPr lang="en-US" smtClean="0"/>
              <a:t>5/9/2018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0DAC10-C0DA-4188-AA09-51C2E8597796}" type="slidenum">
              <a:rPr lang="en-US" smtClean="0"/>
              <a:t>‹#›</a:t>
            </a:fld>
            <a:endParaRPr lang="en-US"/>
          </a:p>
        </p:txBody>
      </p:sp>
    </p:spTree>
    <p:extLst>
      <p:ext uri="{BB962C8B-B14F-4D97-AF65-F5344CB8AC3E}">
        <p14:creationId xmlns:p14="http://schemas.microsoft.com/office/powerpoint/2010/main" val="2048554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8521"/>
          </a:xfrm>
          <a:prstGeom prst="rect">
            <a:avLst/>
          </a:prstGeom>
          <a:solidFill>
            <a:srgbClr val="60CD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Open Sans" panose="020B0606030504020204" pitchFamily="34" charset="0"/>
                <a:ea typeface="Open Sans" panose="020B0606030504020204" pitchFamily="34" charset="0"/>
                <a:cs typeface="Open Sans" panose="020B0606030504020204" pitchFamily="34" charset="0"/>
              </a:rPr>
              <a:t>GXP1600 Series Basic IP Phone Battle Card</a:t>
            </a:r>
          </a:p>
        </p:txBody>
      </p:sp>
      <p:sp>
        <p:nvSpPr>
          <p:cNvPr id="5" name="TextBox 4"/>
          <p:cNvSpPr txBox="1"/>
          <p:nvPr/>
        </p:nvSpPr>
        <p:spPr>
          <a:xfrm>
            <a:off x="111055" y="986839"/>
            <a:ext cx="3445947" cy="369332"/>
          </a:xfrm>
          <a:prstGeom prst="rect">
            <a:avLst/>
          </a:prstGeom>
          <a:noFill/>
        </p:spPr>
        <p:txBody>
          <a:bodyPr wrap="square" rtlCol="0">
            <a:spAutoFit/>
          </a:bodyPr>
          <a:lstStyle/>
          <a:p>
            <a:r>
              <a:rPr lang="en-US" dirty="0">
                <a:solidFill>
                  <a:srgbClr val="0070C0"/>
                </a:solidFill>
                <a:latin typeface="Open Sans" panose="020B0606030504020204" pitchFamily="34" charset="0"/>
                <a:ea typeface="Open Sans" panose="020B0606030504020204" pitchFamily="34" charset="0"/>
                <a:cs typeface="Open Sans" panose="020B0606030504020204" pitchFamily="34" charset="0"/>
              </a:rPr>
              <a:t>Which Phone is Right for You? </a:t>
            </a:r>
          </a:p>
        </p:txBody>
      </p:sp>
      <p:sp>
        <p:nvSpPr>
          <p:cNvPr id="6" name="TextBox 5"/>
          <p:cNvSpPr txBox="1"/>
          <p:nvPr/>
        </p:nvSpPr>
        <p:spPr>
          <a:xfrm>
            <a:off x="7566124" y="986839"/>
            <a:ext cx="2984740" cy="369332"/>
          </a:xfrm>
          <a:prstGeom prst="rect">
            <a:avLst/>
          </a:prstGeom>
          <a:noFill/>
        </p:spPr>
        <p:txBody>
          <a:bodyPr wrap="square" rtlCol="0">
            <a:spAutoFit/>
          </a:bodyPr>
          <a:lstStyle/>
          <a:p>
            <a:r>
              <a:rPr lang="en-US" dirty="0">
                <a:solidFill>
                  <a:srgbClr val="0070C0"/>
                </a:solidFill>
                <a:latin typeface="Open Sans" panose="020B0606030504020204" pitchFamily="34" charset="0"/>
                <a:ea typeface="Open Sans" panose="020B0606030504020204" pitchFamily="34" charset="0"/>
                <a:cs typeface="Open Sans" panose="020B0606030504020204" pitchFamily="34" charset="0"/>
              </a:rPr>
              <a:t>Competitive Features</a:t>
            </a:r>
          </a:p>
        </p:txBody>
      </p:sp>
      <p:sp>
        <p:nvSpPr>
          <p:cNvPr id="12" name="TextBox 11"/>
          <p:cNvSpPr txBox="1"/>
          <p:nvPr/>
        </p:nvSpPr>
        <p:spPr>
          <a:xfrm>
            <a:off x="111055" y="1356171"/>
            <a:ext cx="6630683" cy="1015663"/>
          </a:xfrm>
          <a:prstGeom prst="rect">
            <a:avLst/>
          </a:prstGeom>
          <a:noFill/>
        </p:spPr>
        <p:txBody>
          <a:bodyPr wrap="square" rtlCol="0">
            <a:spAutoFit/>
          </a:bodyPr>
          <a:lstStyle/>
          <a:p>
            <a:pPr algn="just"/>
            <a:r>
              <a:rPr lang="en-US" sz="1150" dirty="0">
                <a:latin typeface="Open Sans" panose="020B0606030504020204" pitchFamily="34" charset="0"/>
                <a:ea typeface="Open Sans" panose="020B0606030504020204" pitchFamily="34" charset="0"/>
                <a:cs typeface="Open Sans" panose="020B0606030504020204" pitchFamily="34" charset="0"/>
              </a:rPr>
              <a:t>Simple, intuitive, and effective. Our GXP1600 series of Basic IP Phones deliver interactive communications to users who need access to VoIP but do not require advanced features. Models include different feature options such as </a:t>
            </a:r>
            <a:r>
              <a:rPr lang="en-US" sz="1150" dirty="0" err="1">
                <a:latin typeface="Open Sans" panose="020B0606030504020204" pitchFamily="34" charset="0"/>
                <a:ea typeface="Open Sans" panose="020B0606030504020204" pitchFamily="34" charset="0"/>
                <a:cs typeface="Open Sans" panose="020B0606030504020204" pitchFamily="34" charset="0"/>
              </a:rPr>
              <a:t>PoE</a:t>
            </a:r>
            <a:r>
              <a:rPr lang="en-US" sz="1150" dirty="0">
                <a:latin typeface="Open Sans" panose="020B0606030504020204" pitchFamily="34" charset="0"/>
                <a:ea typeface="Open Sans" panose="020B0606030504020204" pitchFamily="34" charset="0"/>
                <a:cs typeface="Open Sans" panose="020B0606030504020204" pitchFamily="34" charset="0"/>
              </a:rPr>
              <a:t>, HD audio, BLF keys and Gigabit ports to tailor a phone for your specific needs and environment. Read below to learn about the models in the GXP1600 series to choose which is best for your next deployment.</a:t>
            </a:r>
          </a:p>
        </p:txBody>
      </p:sp>
      <p:sp>
        <p:nvSpPr>
          <p:cNvPr id="13" name="TextBox 12"/>
          <p:cNvSpPr txBox="1"/>
          <p:nvPr/>
        </p:nvSpPr>
        <p:spPr>
          <a:xfrm>
            <a:off x="7589519" y="1371198"/>
            <a:ext cx="4567927" cy="3108543"/>
          </a:xfrm>
          <a:prstGeom prst="rect">
            <a:avLst/>
          </a:prstGeom>
          <a:noFill/>
        </p:spPr>
        <p:txBody>
          <a:bodyPr wrap="square" rtlCol="0">
            <a:spAutoFit/>
          </a:bodyPr>
          <a:lstStyle/>
          <a:p>
            <a:pPr marL="171450" indent="-171450">
              <a:spcBef>
                <a:spcPts val="800"/>
              </a:spcBef>
              <a:buFont typeface="Arial" panose="020B0604020202020204" pitchFamily="34" charset="0"/>
              <a:buChar char="•"/>
            </a:pPr>
            <a:r>
              <a:rPr lang="en-US" sz="1150" dirty="0">
                <a:latin typeface="Open Sans" panose="020B0606030504020204" pitchFamily="34" charset="0"/>
                <a:ea typeface="Open Sans" panose="020B0606030504020204" pitchFamily="34" charset="0"/>
                <a:cs typeface="Open Sans" panose="020B0606030504020204" pitchFamily="34" charset="0"/>
              </a:rPr>
              <a:t>Premium features such as HD audio, Gigabit ports, </a:t>
            </a:r>
            <a:r>
              <a:rPr lang="en-US" sz="1150" dirty="0" err="1">
                <a:latin typeface="Open Sans" panose="020B0606030504020204" pitchFamily="34" charset="0"/>
                <a:ea typeface="Open Sans" panose="020B0606030504020204" pitchFamily="34" charset="0"/>
                <a:cs typeface="Open Sans" panose="020B0606030504020204" pitchFamily="34" charset="0"/>
              </a:rPr>
              <a:t>PoE</a:t>
            </a:r>
            <a:r>
              <a:rPr lang="en-US" sz="1150" dirty="0">
                <a:latin typeface="Open Sans" panose="020B0606030504020204" pitchFamily="34" charset="0"/>
                <a:ea typeface="Open Sans" panose="020B0606030504020204" pitchFamily="34" charset="0"/>
                <a:cs typeface="Open Sans" panose="020B0606030504020204" pitchFamily="34" charset="0"/>
              </a:rPr>
              <a:t>, and EHS integrated in a price-friendly and easy-to-use phone</a:t>
            </a:r>
          </a:p>
          <a:p>
            <a:pPr marL="171450" indent="-171450">
              <a:spcBef>
                <a:spcPts val="800"/>
              </a:spcBef>
              <a:buFont typeface="Arial" panose="020B0604020202020204" pitchFamily="34" charset="0"/>
              <a:buChar char="•"/>
            </a:pPr>
            <a:r>
              <a:rPr lang="en-US" sz="1150" dirty="0">
                <a:latin typeface="Open Sans" panose="020B0606030504020204" pitchFamily="34" charset="0"/>
                <a:ea typeface="Open Sans" panose="020B0606030504020204" pitchFamily="34" charset="0"/>
                <a:cs typeface="Open Sans" panose="020B0606030504020204" pitchFamily="34" charset="0"/>
              </a:rPr>
              <a:t>BLF/Fast-Dial keys available on the GXP1628 and GXP1630 without the cost of a high-end phone or extension module</a:t>
            </a:r>
          </a:p>
          <a:p>
            <a:pPr marL="171450" indent="-171450">
              <a:spcBef>
                <a:spcPts val="800"/>
              </a:spcBef>
              <a:buFont typeface="Arial" panose="020B0604020202020204" pitchFamily="34" charset="0"/>
              <a:buChar char="•"/>
            </a:pPr>
            <a:r>
              <a:rPr lang="en-US" sz="1150" dirty="0">
                <a:latin typeface="Open Sans" panose="020B0606030504020204" pitchFamily="34" charset="0"/>
                <a:ea typeface="Open Sans" panose="020B0606030504020204" pitchFamily="34" charset="0"/>
                <a:cs typeface="Open Sans" panose="020B0606030504020204" pitchFamily="34" charset="0"/>
              </a:rPr>
              <a:t>Power supplies always included</a:t>
            </a:r>
          </a:p>
          <a:p>
            <a:pPr marL="171450" indent="-171450">
              <a:spcBef>
                <a:spcPts val="800"/>
              </a:spcBef>
              <a:buFont typeface="Arial" panose="020B0604020202020204" pitchFamily="34" charset="0"/>
              <a:buChar char="•"/>
            </a:pPr>
            <a:r>
              <a:rPr lang="en-US" sz="1150" dirty="0">
                <a:latin typeface="Open Sans" panose="020B0606030504020204" pitchFamily="34" charset="0"/>
                <a:ea typeface="Open Sans" panose="020B0606030504020204" pitchFamily="34" charset="0"/>
                <a:cs typeface="Open Sans" panose="020B0606030504020204" pitchFamily="34" charset="0"/>
              </a:rPr>
              <a:t>Market-leading security including SIP/TLS, SRTP, AES-256 </a:t>
            </a:r>
            <a:br>
              <a:rPr lang="en-US" sz="1150" dirty="0">
                <a:latin typeface="Open Sans" panose="020B0606030504020204" pitchFamily="34" charset="0"/>
                <a:ea typeface="Open Sans" panose="020B0606030504020204" pitchFamily="34" charset="0"/>
                <a:cs typeface="Open Sans" panose="020B0606030504020204" pitchFamily="34" charset="0"/>
              </a:rPr>
            </a:br>
            <a:r>
              <a:rPr lang="en-US" sz="1150" dirty="0">
                <a:latin typeface="Open Sans" panose="020B0606030504020204" pitchFamily="34" charset="0"/>
                <a:ea typeface="Open Sans" panose="020B0606030504020204" pitchFamily="34" charset="0"/>
                <a:cs typeface="Open Sans" panose="020B0606030504020204" pitchFamily="34" charset="0"/>
              </a:rPr>
              <a:t>and 802.1x</a:t>
            </a:r>
          </a:p>
          <a:p>
            <a:pPr marL="171450" indent="-171450">
              <a:spcBef>
                <a:spcPts val="800"/>
              </a:spcBef>
              <a:buFont typeface="Arial" panose="020B0604020202020204" pitchFamily="34" charset="0"/>
              <a:buChar char="•"/>
            </a:pPr>
            <a:r>
              <a:rPr lang="en-US" sz="1150" dirty="0">
                <a:latin typeface="Open Sans" panose="020B0606030504020204" pitchFamily="34" charset="0"/>
                <a:ea typeface="Open Sans" panose="020B0606030504020204" pitchFamily="34" charset="0"/>
                <a:cs typeface="Open Sans" panose="020B0606030504020204" pitchFamily="34" charset="0"/>
              </a:rPr>
              <a:t>Multi-language including German, Italian, French, Spanish, Portuguese, Russian, Japanese and more</a:t>
            </a:r>
          </a:p>
          <a:p>
            <a:pPr marL="171450" indent="-171450">
              <a:spcBef>
                <a:spcPts val="800"/>
              </a:spcBef>
              <a:buFont typeface="Arial" panose="020B0604020202020204" pitchFamily="34" charset="0"/>
              <a:buChar char="•"/>
            </a:pPr>
            <a:r>
              <a:rPr lang="en-US" sz="1150" dirty="0">
                <a:latin typeface="Open Sans" panose="020B0606030504020204" pitchFamily="34" charset="0"/>
                <a:ea typeface="Open Sans" panose="020B0606030504020204" pitchFamily="34" charset="0"/>
                <a:cs typeface="Open Sans" panose="020B0606030504020204" pitchFamily="34" charset="0"/>
              </a:rPr>
              <a:t>GAPs automatic provisioning service available for ITSPs and IT administrators to quickly mass-deploy devices</a:t>
            </a:r>
          </a:p>
          <a:p>
            <a:pPr marL="171450" indent="-171450">
              <a:spcBef>
                <a:spcPts val="800"/>
              </a:spcBef>
              <a:buFont typeface="Arial" panose="020B0604020202020204" pitchFamily="34" charset="0"/>
              <a:buChar char="•"/>
            </a:pPr>
            <a:r>
              <a:rPr lang="en-US" sz="1150" dirty="0">
                <a:latin typeface="Open Sans" panose="020B0606030504020204" pitchFamily="34" charset="0"/>
                <a:ea typeface="Open Sans" panose="020B0606030504020204" pitchFamily="34" charset="0"/>
                <a:cs typeface="Open Sans" panose="020B0606030504020204" pitchFamily="34" charset="0"/>
              </a:rPr>
              <a:t>Zero </a:t>
            </a:r>
            <a:r>
              <a:rPr lang="en-US" sz="1150" dirty="0" err="1">
                <a:latin typeface="Open Sans" panose="020B0606030504020204" pitchFamily="34" charset="0"/>
                <a:ea typeface="Open Sans" panose="020B0606030504020204" pitchFamily="34" charset="0"/>
                <a:cs typeface="Open Sans" panose="020B0606030504020204" pitchFamily="34" charset="0"/>
              </a:rPr>
              <a:t>Config</a:t>
            </a:r>
            <a:r>
              <a:rPr lang="en-US" sz="1150" dirty="0">
                <a:latin typeface="Open Sans" panose="020B0606030504020204" pitchFamily="34" charset="0"/>
                <a:ea typeface="Open Sans" panose="020B0606030504020204" pitchFamily="34" charset="0"/>
                <a:cs typeface="Open Sans" panose="020B0606030504020204" pitchFamily="34" charset="0"/>
              </a:rPr>
              <a:t> and Auto Discovery for automated provisioning when used with the UCM series IP PBX</a:t>
            </a:r>
          </a:p>
        </p:txBody>
      </p:sp>
      <p:graphicFrame>
        <p:nvGraphicFramePr>
          <p:cNvPr id="14" name="Table 13"/>
          <p:cNvGraphicFramePr>
            <a:graphicFrameLocks noGrp="1"/>
          </p:cNvGraphicFramePr>
          <p:nvPr>
            <p:extLst>
              <p:ext uri="{D42A27DB-BD31-4B8C-83A1-F6EECF244321}">
                <p14:modId xmlns:p14="http://schemas.microsoft.com/office/powerpoint/2010/main" val="3431373519"/>
              </p:ext>
            </p:extLst>
          </p:nvPr>
        </p:nvGraphicFramePr>
        <p:xfrm>
          <a:off x="178430" y="3166937"/>
          <a:ext cx="6898994" cy="3583361"/>
        </p:xfrm>
        <a:graphic>
          <a:graphicData uri="http://schemas.openxmlformats.org/drawingml/2006/table">
            <a:tbl>
              <a:tblPr firstRow="1" bandRow="1">
                <a:tableStyleId>{5940675A-B579-460E-94D1-54222C63F5DA}</a:tableStyleId>
              </a:tblPr>
              <a:tblGrid>
                <a:gridCol w="1479226">
                  <a:extLst>
                    <a:ext uri="{9D8B030D-6E8A-4147-A177-3AD203B41FA5}">
                      <a16:colId xmlns="" xmlns:a16="http://schemas.microsoft.com/office/drawing/2014/main" val="20000"/>
                    </a:ext>
                  </a:extLst>
                </a:gridCol>
                <a:gridCol w="1354942">
                  <a:extLst>
                    <a:ext uri="{9D8B030D-6E8A-4147-A177-3AD203B41FA5}">
                      <a16:colId xmlns="" xmlns:a16="http://schemas.microsoft.com/office/drawing/2014/main" val="20001"/>
                    </a:ext>
                  </a:extLst>
                </a:gridCol>
                <a:gridCol w="1354942">
                  <a:extLst>
                    <a:ext uri="{9D8B030D-6E8A-4147-A177-3AD203B41FA5}">
                      <a16:colId xmlns="" xmlns:a16="http://schemas.microsoft.com/office/drawing/2014/main" val="20002"/>
                    </a:ext>
                  </a:extLst>
                </a:gridCol>
                <a:gridCol w="1354942">
                  <a:extLst>
                    <a:ext uri="{9D8B030D-6E8A-4147-A177-3AD203B41FA5}">
                      <a16:colId xmlns="" xmlns:a16="http://schemas.microsoft.com/office/drawing/2014/main" val="20003"/>
                    </a:ext>
                  </a:extLst>
                </a:gridCol>
                <a:gridCol w="1354942">
                  <a:extLst>
                    <a:ext uri="{9D8B030D-6E8A-4147-A177-3AD203B41FA5}">
                      <a16:colId xmlns="" xmlns:a16="http://schemas.microsoft.com/office/drawing/2014/main" val="20004"/>
                    </a:ext>
                  </a:extLst>
                </a:gridCol>
              </a:tblGrid>
              <a:tr h="26928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lnL w="12700" cmpd="sng">
                      <a:noFill/>
                    </a:lnL>
                    <a:lnT w="12700" cmpd="sng">
                      <a:noFill/>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GXP1610/1615</a:t>
                      </a:r>
                      <a:endParaRPr lang="en-US" sz="10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b">
                    <a:lnT w="12700" cmpd="sng">
                      <a:noFill/>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GXP1620/1625</a:t>
                      </a:r>
                      <a:endParaRPr lang="en-US" sz="10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b">
                    <a:lnT w="12700" cmpd="sng">
                      <a:noFill/>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GXP1628</a:t>
                      </a:r>
                      <a:endParaRPr lang="en-US" sz="10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b">
                    <a:lnT w="12700" cmpd="sng">
                      <a:noFill/>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GXP1630</a:t>
                      </a:r>
                      <a:endParaRPr lang="en-US" sz="10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b">
                    <a:lnT w="12700" cmpd="sng">
                      <a:noFill/>
                    </a:lnT>
                  </a:tcPr>
                </a:tc>
                <a:extLst>
                  <a:ext uri="{0D108BD9-81ED-4DB2-BD59-A6C34878D82A}">
                    <a16:rowId xmlns="" xmlns:a16="http://schemas.microsoft.com/office/drawing/2014/main" val="10000"/>
                  </a:ext>
                </a:extLst>
              </a:tr>
              <a:tr h="342221">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Lines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2 Lines</a:t>
                      </a:r>
                      <a:br>
                        <a:rPr lang="en-US" sz="95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br>
                      <a:r>
                        <a:rPr lang="en-US" sz="950" dirty="0">
                          <a:effectLst/>
                          <a:latin typeface="Open Sans" panose="020B0606030504020204" pitchFamily="34" charset="0"/>
                          <a:ea typeface="Calibri" panose="020F0502020204030204" pitchFamily="34" charset="0"/>
                          <a:cs typeface="Times New Roman" panose="02020603050405020304" pitchFamily="18" charset="0"/>
                        </a:rPr>
                        <a:t>1 SIP Account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2 Lines</a:t>
                      </a:r>
                      <a:br>
                        <a:rPr lang="en-US" sz="950" dirty="0">
                          <a:effectLst/>
                          <a:latin typeface="Open Sans" panose="020B0606030504020204" pitchFamily="34" charset="0"/>
                          <a:ea typeface="Calibri" panose="020F0502020204030204" pitchFamily="34" charset="0"/>
                          <a:cs typeface="Times New Roman" panose="02020603050405020304" pitchFamily="18" charset="0"/>
                        </a:rPr>
                      </a:br>
                      <a:r>
                        <a:rPr lang="en-US" sz="950" dirty="0">
                          <a:effectLst/>
                          <a:latin typeface="Open Sans" panose="020B0606030504020204" pitchFamily="34" charset="0"/>
                          <a:ea typeface="Calibri" panose="020F0502020204030204" pitchFamily="34" charset="0"/>
                          <a:cs typeface="Times New Roman" panose="02020603050405020304" pitchFamily="18" charset="0"/>
                        </a:rPr>
                        <a:t>2 SIP Accounts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2 Lines</a:t>
                      </a:r>
                      <a:br>
                        <a:rPr lang="en-US" sz="950" dirty="0">
                          <a:effectLst/>
                          <a:latin typeface="Open Sans" panose="020B0606030504020204" pitchFamily="34" charset="0"/>
                          <a:ea typeface="Calibri" panose="020F0502020204030204" pitchFamily="34" charset="0"/>
                          <a:cs typeface="Times New Roman" panose="02020603050405020304" pitchFamily="18" charset="0"/>
                        </a:rPr>
                      </a:br>
                      <a:r>
                        <a:rPr lang="en-US" sz="950" dirty="0">
                          <a:effectLst/>
                          <a:latin typeface="Open Sans" panose="020B0606030504020204" pitchFamily="34" charset="0"/>
                          <a:ea typeface="Calibri" panose="020F0502020204030204" pitchFamily="34" charset="0"/>
                          <a:cs typeface="Times New Roman" panose="02020603050405020304" pitchFamily="18" charset="0"/>
                        </a:rPr>
                        <a:t>2 SIP Accounts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3 Lines</a:t>
                      </a:r>
                      <a:br>
                        <a:rPr lang="en-US" sz="950" dirty="0">
                          <a:effectLst/>
                          <a:latin typeface="Open Sans" panose="020B0606030504020204" pitchFamily="34" charset="0"/>
                          <a:ea typeface="Calibri" panose="020F0502020204030204" pitchFamily="34" charset="0"/>
                          <a:cs typeface="Times New Roman" panose="02020603050405020304" pitchFamily="18" charset="0"/>
                        </a:rPr>
                      </a:br>
                      <a:r>
                        <a:rPr lang="en-US" sz="950" dirty="0">
                          <a:effectLst/>
                          <a:latin typeface="Open Sans" panose="020B0606030504020204" pitchFamily="34" charset="0"/>
                          <a:ea typeface="Calibri" panose="020F0502020204030204" pitchFamily="34" charset="0"/>
                          <a:cs typeface="Times New Roman" panose="02020603050405020304" pitchFamily="18" charset="0"/>
                        </a:rPr>
                        <a:t>3 SIP Accounts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1"/>
                  </a:ext>
                </a:extLst>
              </a:tr>
              <a:tr h="216132">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Conferencing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3-Way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3-Way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3-Way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4-Way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2"/>
                  </a:ext>
                </a:extLst>
              </a:tr>
              <a:tr h="216132">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Phonebook Size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500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dirty="0"/>
                    </a:p>
                  </a:txBody>
                  <a:tcPr marL="68580" marR="68580" marT="0" marB="0" anchor="ctr"/>
                </a:tc>
                <a:tc hMerge="1">
                  <a:txBody>
                    <a:bodyPr/>
                    <a:lstStyle/>
                    <a:p>
                      <a:endParaRPr lang="en-US"/>
                    </a:p>
                  </a:txBody>
                  <a:tcPr marL="68580" marR="68580" marT="0" marB="0" anchor="ctr"/>
                </a:tc>
                <a:tc hMerge="1">
                  <a:txBody>
                    <a:bodyPr/>
                    <a:lstStyle/>
                    <a:p>
                      <a:endParaRPr lang="en-US" dirty="0"/>
                    </a:p>
                  </a:txBody>
                  <a:tcPr marL="68580" marR="68580" marT="0" marB="0" anchor="ctr"/>
                </a:tc>
                <a:extLst>
                  <a:ext uri="{0D108BD9-81ED-4DB2-BD59-A6C34878D82A}">
                    <a16:rowId xmlns="" xmlns:a16="http://schemas.microsoft.com/office/drawing/2014/main" val="10003"/>
                  </a:ext>
                </a:extLst>
              </a:tr>
              <a:tr h="216132">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Soft Keys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3 XML Programmable Keys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4"/>
                  </a:ext>
                </a:extLst>
              </a:tr>
              <a:tr h="342221">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Display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132 x 48 Pixel LCD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132 x 48 Pixel </a:t>
                      </a:r>
                      <a:br>
                        <a:rPr lang="en-US" sz="950" dirty="0">
                          <a:effectLst/>
                          <a:latin typeface="Open Sans" panose="020B0606030504020204" pitchFamily="34" charset="0"/>
                          <a:ea typeface="Calibri" panose="020F0502020204030204" pitchFamily="34" charset="0"/>
                          <a:cs typeface="Times New Roman" panose="02020603050405020304" pitchFamily="18" charset="0"/>
                        </a:rPr>
                      </a:br>
                      <a:r>
                        <a:rPr lang="en-US" sz="950" dirty="0">
                          <a:effectLst/>
                          <a:latin typeface="Open Sans" panose="020B0606030504020204" pitchFamily="34" charset="0"/>
                          <a:ea typeface="Calibri" panose="020F0502020204030204" pitchFamily="34" charset="0"/>
                          <a:cs typeface="Times New Roman" panose="02020603050405020304" pitchFamily="18" charset="0"/>
                        </a:rPr>
                        <a:t>Back-Lit LCD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132 x 48 Pixel </a:t>
                      </a:r>
                      <a:br>
                        <a:rPr lang="en-US" sz="950" dirty="0">
                          <a:effectLst/>
                          <a:latin typeface="Open Sans" panose="020B0606030504020204" pitchFamily="34" charset="0"/>
                          <a:ea typeface="Calibri" panose="020F0502020204030204" pitchFamily="34" charset="0"/>
                          <a:cs typeface="Times New Roman" panose="02020603050405020304" pitchFamily="18" charset="0"/>
                        </a:rPr>
                      </a:br>
                      <a:r>
                        <a:rPr lang="en-US" sz="950" dirty="0">
                          <a:effectLst/>
                          <a:latin typeface="Open Sans" panose="020B0606030504020204" pitchFamily="34" charset="0"/>
                          <a:ea typeface="Calibri" panose="020F0502020204030204" pitchFamily="34" charset="0"/>
                          <a:cs typeface="Times New Roman" panose="02020603050405020304" pitchFamily="18" charset="0"/>
                        </a:rPr>
                        <a:t>Back-Lit LCD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132 x 64 Pixel </a:t>
                      </a:r>
                      <a:br>
                        <a:rPr lang="en-US" sz="950" dirty="0">
                          <a:effectLst/>
                          <a:latin typeface="Open Sans" panose="020B0606030504020204" pitchFamily="34" charset="0"/>
                          <a:ea typeface="Calibri" panose="020F0502020204030204" pitchFamily="34" charset="0"/>
                          <a:cs typeface="Times New Roman" panose="02020603050405020304" pitchFamily="18" charset="0"/>
                        </a:rPr>
                      </a:br>
                      <a:r>
                        <a:rPr lang="en-US" sz="950" dirty="0">
                          <a:effectLst/>
                          <a:latin typeface="Open Sans" panose="020B0606030504020204" pitchFamily="34" charset="0"/>
                          <a:ea typeface="Calibri" panose="020F0502020204030204" pitchFamily="34" charset="0"/>
                          <a:cs typeface="Times New Roman" panose="02020603050405020304" pitchFamily="18" charset="0"/>
                        </a:rPr>
                        <a:t>Back-Lit LCD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5"/>
                  </a:ext>
                </a:extLst>
              </a:tr>
              <a:tr h="216132">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BLF</a:t>
                      </a:r>
                      <a:r>
                        <a:rPr lang="en-US" sz="1200" b="1" baseline="0" dirty="0">
                          <a:effectLst/>
                          <a:latin typeface="Open Sans" panose="020B0606030504020204" pitchFamily="34" charset="0"/>
                          <a:ea typeface="Calibri" panose="020F0502020204030204" pitchFamily="34" charset="0"/>
                          <a:cs typeface="Times New Roman" panose="02020603050405020304" pitchFamily="18" charset="0"/>
                        </a:rPr>
                        <a:t> </a:t>
                      </a:r>
                      <a:r>
                        <a:rPr lang="en-US" sz="1200" b="1" dirty="0">
                          <a:effectLst/>
                          <a:latin typeface="Open Sans" panose="020B0606030504020204" pitchFamily="34" charset="0"/>
                          <a:ea typeface="Calibri" panose="020F0502020204030204" pitchFamily="34" charset="0"/>
                          <a:cs typeface="Times New Roman" panose="02020603050405020304" pitchFamily="18" charset="0"/>
                        </a:rPr>
                        <a:t>Keys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6"/>
                  </a:ext>
                </a:extLst>
              </a:tr>
              <a:tr h="216132">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HD Audio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7"/>
                  </a:ext>
                </a:extLst>
              </a:tr>
              <a:tr h="216132">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Auxiliary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marL="0" marR="0" algn="ctr">
                        <a:lnSpc>
                          <a:spcPct val="107000"/>
                        </a:lnSpc>
                        <a:spcBef>
                          <a:spcPts val="0"/>
                        </a:spcBef>
                        <a:spcAft>
                          <a:spcPts val="0"/>
                        </a:spcAft>
                      </a:pPr>
                      <a:r>
                        <a:rPr lang="en-US" sz="950" dirty="0" smtClean="0">
                          <a:effectLst/>
                          <a:latin typeface="Open Sans" panose="020B0606030504020204" pitchFamily="34" charset="0"/>
                          <a:ea typeface="Calibri" panose="020F0502020204030204" pitchFamily="34" charset="0"/>
                          <a:cs typeface="Times New Roman" panose="02020603050405020304" pitchFamily="18" charset="0"/>
                        </a:rPr>
                        <a:t>RJ9</a:t>
                      </a:r>
                      <a:r>
                        <a:rPr lang="en-US" sz="950" baseline="0" dirty="0" smtClean="0">
                          <a:effectLst/>
                          <a:latin typeface="Open Sans" panose="020B0606030504020204" pitchFamily="34" charset="0"/>
                          <a:ea typeface="Calibri" panose="020F0502020204030204" pitchFamily="34" charset="0"/>
                          <a:cs typeface="Times New Roman" panose="02020603050405020304" pitchFamily="18" charset="0"/>
                        </a:rPr>
                        <a:t> with </a:t>
                      </a:r>
                      <a:r>
                        <a:rPr lang="en-US" sz="950" dirty="0" smtClean="0">
                          <a:effectLst/>
                          <a:latin typeface="Open Sans" panose="020B0606030504020204" pitchFamily="34" charset="0"/>
                          <a:ea typeface="Calibri" panose="020F0502020204030204" pitchFamily="34" charset="0"/>
                          <a:cs typeface="Times New Roman" panose="02020603050405020304" pitchFamily="18" charset="0"/>
                        </a:rPr>
                        <a:t>EHS Support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dirty="0"/>
                    </a:p>
                  </a:txBody>
                  <a:tcPr marL="68580" marR="68580" marT="0" marB="0" anchor="ctr"/>
                </a:tc>
                <a:tc hMerge="1">
                  <a:txBody>
                    <a:bodyPr/>
                    <a:lstStyle/>
                    <a:p>
                      <a:endParaRPr lang="en-US"/>
                    </a:p>
                  </a:txBody>
                  <a:tcPr marL="68580" marR="68580" marT="0" marB="0" anchor="ctr"/>
                </a:tc>
                <a:tc hMerge="1">
                  <a:txBody>
                    <a:bodyPr/>
                    <a:lstStyle/>
                    <a:p>
                      <a:endParaRPr lang="en-US" dirty="0"/>
                    </a:p>
                  </a:txBody>
                  <a:tcPr marL="68580" marR="68580" marT="0" marB="0" anchor="ctr"/>
                </a:tc>
                <a:extLst>
                  <a:ext uri="{0D108BD9-81ED-4DB2-BD59-A6C34878D82A}">
                    <a16:rowId xmlns="" xmlns:a16="http://schemas.microsoft.com/office/drawing/2014/main" val="10008"/>
                  </a:ext>
                </a:extLst>
              </a:tr>
              <a:tr h="342221">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POE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GXP1610 -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GXP1615 - 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GXP1620 - 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GXP1625 - 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09"/>
                  </a:ext>
                </a:extLst>
              </a:tr>
              <a:tr h="342221">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Network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Two 10/100 Network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Two 10/100 Network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10"/>
                  </a:ext>
                </a:extLst>
              </a:tr>
              <a:tr h="216132">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Voice Codecs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G.729A/B, G.711u/a-law, G.726, G.722, G.723, </a:t>
                      </a:r>
                      <a:r>
                        <a:rPr lang="en-US" sz="950" dirty="0" err="1">
                          <a:effectLst/>
                          <a:latin typeface="Open Sans" panose="020B0606030504020204" pitchFamily="34" charset="0"/>
                          <a:ea typeface="Calibri" panose="020F0502020204030204" pitchFamily="34" charset="0"/>
                          <a:cs typeface="Times New Roman" panose="02020603050405020304" pitchFamily="18" charset="0"/>
                        </a:rPr>
                        <a:t>iLBC</a:t>
                      </a:r>
                      <a:r>
                        <a:rPr lang="en-US" sz="950" dirty="0">
                          <a:effectLst/>
                          <a:latin typeface="Open Sans" panose="020B0606030504020204" pitchFamily="34" charset="0"/>
                          <a:ea typeface="Calibri" panose="020F0502020204030204" pitchFamily="34" charset="0"/>
                          <a:cs typeface="Times New Roman" panose="02020603050405020304" pitchFamily="18" charset="0"/>
                        </a:rPr>
                        <a:t>, DTMF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11"/>
                  </a:ext>
                </a:extLst>
              </a:tr>
              <a:tr h="216132">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Security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SIP/TLS, SRTP, AES-256, 802.1x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12"/>
                  </a:ext>
                </a:extLst>
              </a:tr>
              <a:tr h="216132">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Provisioning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4">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HTTP, HTTPS, TFTP, TR-069, XML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0013"/>
                  </a:ext>
                </a:extLst>
              </a:tr>
            </a:tbl>
          </a:graphicData>
        </a:graphic>
      </p:graphicFrame>
      <p:sp>
        <p:nvSpPr>
          <p:cNvPr id="32" name="TextBox 31"/>
          <p:cNvSpPr txBox="1"/>
          <p:nvPr/>
        </p:nvSpPr>
        <p:spPr>
          <a:xfrm>
            <a:off x="7237535" y="5797014"/>
            <a:ext cx="1514114" cy="261610"/>
          </a:xfrm>
          <a:prstGeom prst="rect">
            <a:avLst/>
          </a:prstGeom>
          <a:noFill/>
        </p:spPr>
        <p:txBody>
          <a:bodyPr wrap="square" rtlCol="0">
            <a:spAutoFit/>
          </a:bodyPr>
          <a:lstStyle/>
          <a:p>
            <a:pPr algn="ctr"/>
            <a:r>
              <a:rPr lang="en-US" sz="1100"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Zero-Configuration</a:t>
            </a:r>
          </a:p>
        </p:txBody>
      </p:sp>
      <p:sp>
        <p:nvSpPr>
          <p:cNvPr id="33" name="TextBox 32"/>
          <p:cNvSpPr txBox="1"/>
          <p:nvPr/>
        </p:nvSpPr>
        <p:spPr>
          <a:xfrm>
            <a:off x="8856472" y="5797014"/>
            <a:ext cx="1388888" cy="261610"/>
          </a:xfrm>
          <a:prstGeom prst="rect">
            <a:avLst/>
          </a:prstGeom>
          <a:noFill/>
        </p:spPr>
        <p:txBody>
          <a:bodyPr wrap="square" rtlCol="0">
            <a:spAutoFit/>
          </a:bodyPr>
          <a:lstStyle/>
          <a:p>
            <a:pPr algn="ctr"/>
            <a:r>
              <a:rPr lang="en-US" sz="1100"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EHS Support</a:t>
            </a:r>
          </a:p>
        </p:txBody>
      </p:sp>
      <p:pic>
        <p:nvPicPr>
          <p:cNvPr id="34" name="Picture 33"/>
          <p:cNvPicPr>
            <a:picLocks noChangeAspect="1"/>
          </p:cNvPicPr>
          <p:nvPr/>
        </p:nvPicPr>
        <p:blipFill rotWithShape="1">
          <a:blip r:embed="rId2">
            <a:extLst>
              <a:ext uri="{28A0092B-C50C-407E-A947-70E740481C1C}">
                <a14:useLocalDpi xmlns:a14="http://schemas.microsoft.com/office/drawing/2010/main" val="0"/>
              </a:ext>
            </a:extLst>
          </a:blip>
          <a:srcRect l="6744" t="15919" r="11246" b="15440"/>
          <a:stretch/>
        </p:blipFill>
        <p:spPr>
          <a:xfrm>
            <a:off x="7566124" y="5038284"/>
            <a:ext cx="863856" cy="726656"/>
          </a:xfrm>
          <a:prstGeom prst="rect">
            <a:avLst/>
          </a:prstGeom>
        </p:spPr>
      </p:pic>
      <p:sp>
        <p:nvSpPr>
          <p:cNvPr id="37" name="TextBox 36"/>
          <p:cNvSpPr txBox="1"/>
          <p:nvPr/>
        </p:nvSpPr>
        <p:spPr>
          <a:xfrm>
            <a:off x="10389053" y="5797014"/>
            <a:ext cx="1839677" cy="261610"/>
          </a:xfrm>
          <a:prstGeom prst="rect">
            <a:avLst/>
          </a:prstGeom>
          <a:noFill/>
        </p:spPr>
        <p:txBody>
          <a:bodyPr wrap="square" rtlCol="0">
            <a:spAutoFit/>
          </a:bodyPr>
          <a:lstStyle/>
          <a:p>
            <a:pPr algn="ctr"/>
            <a:r>
              <a:rPr lang="en-US" sz="1100" dirty="0">
                <a:solidFill>
                  <a:schemeClr val="accent1">
                    <a:lumMod val="50000"/>
                  </a:schemeClr>
                </a:solidFill>
                <a:latin typeface="Open Sans" panose="020B0606030504020204" pitchFamily="34" charset="0"/>
                <a:ea typeface="Open Sans" panose="020B0606030504020204" pitchFamily="34" charset="0"/>
                <a:cs typeface="Open Sans" panose="020B0606030504020204" pitchFamily="34" charset="0"/>
              </a:rPr>
              <a:t>Automated Provisioning</a:t>
            </a:r>
          </a:p>
        </p:txBody>
      </p:sp>
      <p:sp>
        <p:nvSpPr>
          <p:cNvPr id="38" name="TextBox 37"/>
          <p:cNvSpPr txBox="1"/>
          <p:nvPr/>
        </p:nvSpPr>
        <p:spPr>
          <a:xfrm>
            <a:off x="10075653" y="642300"/>
            <a:ext cx="2116347" cy="246221"/>
          </a:xfrm>
          <a:prstGeom prst="rect">
            <a:avLst/>
          </a:prstGeom>
          <a:noFill/>
        </p:spPr>
        <p:txBody>
          <a:bodyPr wrap="square" rtlCol="0">
            <a:spAutoFit/>
          </a:bodyPr>
          <a:lstStyle/>
          <a:p>
            <a:r>
              <a:rPr lang="en-US"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 2018 Grandstream Networks</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5678" y="5032732"/>
            <a:ext cx="696979" cy="70013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41289" y="4958617"/>
            <a:ext cx="819253" cy="823370"/>
          </a:xfrm>
          <a:prstGeom prst="rect">
            <a:avLst/>
          </a:prstGeom>
        </p:spPr>
      </p:pic>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67995" y="2411643"/>
            <a:ext cx="880077" cy="819043"/>
          </a:xfrm>
          <a:prstGeom prst="rect">
            <a:avLst/>
          </a:prstGeom>
        </p:spPr>
      </p:pic>
      <p:pic>
        <p:nvPicPr>
          <p:cNvPr id="23" name="Picture 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89648" y="2423773"/>
            <a:ext cx="876557" cy="831422"/>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77376" y="2423773"/>
            <a:ext cx="1025914" cy="838023"/>
          </a:xfrm>
          <a:prstGeom prst="rect">
            <a:avLst/>
          </a:prstGeom>
        </p:spPr>
      </p:pic>
      <p:pic>
        <p:nvPicPr>
          <p:cNvPr id="27" name="Picture 2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844069" y="2423773"/>
            <a:ext cx="1050453" cy="844212"/>
          </a:xfrm>
          <a:prstGeom prst="rect">
            <a:avLst/>
          </a:prstGeom>
        </p:spPr>
      </p:pic>
    </p:spTree>
    <p:extLst>
      <p:ext uri="{BB962C8B-B14F-4D97-AF65-F5344CB8AC3E}">
        <p14:creationId xmlns:p14="http://schemas.microsoft.com/office/powerpoint/2010/main" val="3229026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8521"/>
          </a:xfrm>
          <a:prstGeom prst="rect">
            <a:avLst/>
          </a:prstGeom>
          <a:solidFill>
            <a:srgbClr val="60CD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Open Sans" panose="020B0606030504020204" pitchFamily="34" charset="0"/>
                <a:ea typeface="Open Sans" panose="020B0606030504020204" pitchFamily="34" charset="0"/>
                <a:cs typeface="Open Sans" panose="020B0606030504020204" pitchFamily="34" charset="0"/>
              </a:rPr>
              <a:t>GXP1600 Series Basic IP Phone Battle Card</a:t>
            </a:r>
          </a:p>
        </p:txBody>
      </p:sp>
      <p:graphicFrame>
        <p:nvGraphicFramePr>
          <p:cNvPr id="14" name="Table 13"/>
          <p:cNvGraphicFramePr>
            <a:graphicFrameLocks noGrp="1"/>
          </p:cNvGraphicFramePr>
          <p:nvPr>
            <p:extLst>
              <p:ext uri="{D42A27DB-BD31-4B8C-83A1-F6EECF244321}">
                <p14:modId xmlns:p14="http://schemas.microsoft.com/office/powerpoint/2010/main" val="3216388690"/>
              </p:ext>
            </p:extLst>
          </p:nvPr>
        </p:nvGraphicFramePr>
        <p:xfrm>
          <a:off x="149000" y="1106522"/>
          <a:ext cx="11893999" cy="5387610"/>
        </p:xfrm>
        <a:graphic>
          <a:graphicData uri="http://schemas.openxmlformats.org/drawingml/2006/table">
            <a:tbl>
              <a:tblPr firstRow="1" bandRow="1">
                <a:tableStyleId>{5940675A-B579-460E-94D1-54222C63F5DA}</a:tableStyleId>
              </a:tblPr>
              <a:tblGrid>
                <a:gridCol w="1775909">
                  <a:extLst>
                    <a:ext uri="{9D8B030D-6E8A-4147-A177-3AD203B41FA5}">
                      <a16:colId xmlns="" xmlns:a16="http://schemas.microsoft.com/office/drawing/2014/main" val="20000"/>
                    </a:ext>
                  </a:extLst>
                </a:gridCol>
                <a:gridCol w="2023618">
                  <a:extLst>
                    <a:ext uri="{9D8B030D-6E8A-4147-A177-3AD203B41FA5}">
                      <a16:colId xmlns="" xmlns:a16="http://schemas.microsoft.com/office/drawing/2014/main" val="20001"/>
                    </a:ext>
                  </a:extLst>
                </a:gridCol>
                <a:gridCol w="2023618">
                  <a:extLst>
                    <a:ext uri="{9D8B030D-6E8A-4147-A177-3AD203B41FA5}">
                      <a16:colId xmlns="" xmlns:a16="http://schemas.microsoft.com/office/drawing/2014/main" val="20002"/>
                    </a:ext>
                  </a:extLst>
                </a:gridCol>
                <a:gridCol w="2023618">
                  <a:extLst>
                    <a:ext uri="{9D8B030D-6E8A-4147-A177-3AD203B41FA5}">
                      <a16:colId xmlns="" xmlns:a16="http://schemas.microsoft.com/office/drawing/2014/main" val="20003"/>
                    </a:ext>
                  </a:extLst>
                </a:gridCol>
                <a:gridCol w="2023618">
                  <a:extLst>
                    <a:ext uri="{9D8B030D-6E8A-4147-A177-3AD203B41FA5}">
                      <a16:colId xmlns="" xmlns:a16="http://schemas.microsoft.com/office/drawing/2014/main" val="20004"/>
                    </a:ext>
                  </a:extLst>
                </a:gridCol>
                <a:gridCol w="2023618">
                  <a:extLst>
                    <a:ext uri="{9D8B030D-6E8A-4147-A177-3AD203B41FA5}">
                      <a16:colId xmlns="" xmlns:a16="http://schemas.microsoft.com/office/drawing/2014/main" val="20005"/>
                    </a:ext>
                  </a:extLst>
                </a:gridCol>
              </a:tblGrid>
              <a:tr h="430079">
                <a:tc>
                  <a:txBody>
                    <a:bodyPr/>
                    <a:lstStyle/>
                    <a:p>
                      <a:endParaRPr lang="en-US" sz="1000" b="0"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Grandstream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GXP1610/1615</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Cisco </a:t>
                      </a:r>
                      <a:b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IP Phone 7811</a:t>
                      </a:r>
                      <a:endParaRPr lang="en-US" sz="9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Polycom </a:t>
                      </a:r>
                      <a:b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VVX101</a:t>
                      </a:r>
                      <a:endParaRPr lang="en-US" sz="9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0" kern="12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Snom</a:t>
                      </a: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b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D745</a:t>
                      </a:r>
                      <a:endParaRPr lang="en-US" sz="9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Yealink </a:t>
                      </a:r>
                      <a:b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T19(P) E2</a:t>
                      </a:r>
                      <a:endParaRPr lang="en-US" sz="9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 xmlns:a16="http://schemas.microsoft.com/office/drawing/2014/main" val="10000"/>
                  </a:ext>
                </a:extLst>
              </a:tr>
              <a:tr h="374169">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Lines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2 Lines, </a:t>
                      </a:r>
                      <a:r>
                        <a:rPr lang="en-US" sz="950" dirty="0">
                          <a:effectLst/>
                          <a:latin typeface="Open Sans" panose="020B0606030504020204" pitchFamily="34" charset="0"/>
                          <a:ea typeface="Calibri" panose="020F0502020204030204" pitchFamily="34" charset="0"/>
                          <a:cs typeface="Times New Roman" panose="02020603050405020304" pitchFamily="18" charset="0"/>
                        </a:rPr>
                        <a:t>1 SIP Account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600"/>
                        </a:spcAft>
                      </a:pPr>
                      <a:r>
                        <a:rPr lang="en-US" sz="1000" dirty="0">
                          <a:latin typeface="Open Sans" panose="020B0606030504020204" pitchFamily="34" charset="0"/>
                          <a:ea typeface="Open Sans" panose="020B0606030504020204" pitchFamily="34" charset="0"/>
                          <a:cs typeface="Open Sans" panose="020B0606030504020204" pitchFamily="34" charset="0"/>
                        </a:rPr>
                        <a:t>1 Line</a:t>
                      </a:r>
                    </a:p>
                  </a:txBody>
                  <a:tcPr anchor="ctr"/>
                </a:tc>
                <a:tc>
                  <a:txBody>
                    <a:bodyPr/>
                    <a:lstStyle/>
                    <a:p>
                      <a:pPr algn="ctr">
                        <a:spcAft>
                          <a:spcPts val="600"/>
                        </a:spcAft>
                      </a:pPr>
                      <a:r>
                        <a:rPr lang="en-US" sz="1000" dirty="0">
                          <a:latin typeface="Open Sans" panose="020B0606030504020204" pitchFamily="34" charset="0"/>
                          <a:ea typeface="Open Sans" panose="020B0606030504020204" pitchFamily="34" charset="0"/>
                          <a:cs typeface="Open Sans" panose="020B0606030504020204" pitchFamily="34" charset="0"/>
                        </a:rPr>
                        <a:t>2 Lines, 1 </a:t>
                      </a:r>
                      <a:r>
                        <a:rPr lang="en-US" sz="1000" dirty="0" smtClean="0">
                          <a:latin typeface="Open Sans" panose="020B0606030504020204" pitchFamily="34" charset="0"/>
                          <a:ea typeface="Open Sans" panose="020B0606030504020204" pitchFamily="34" charset="0"/>
                          <a:cs typeface="Open Sans" panose="020B0606030504020204" pitchFamily="34" charset="0"/>
                        </a:rPr>
                        <a:t>SIP Account</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spcAft>
                          <a:spcPts val="600"/>
                        </a:spcAft>
                      </a:pPr>
                      <a:r>
                        <a:rPr lang="en-US" sz="1000" dirty="0" smtClean="0">
                          <a:latin typeface="Open Sans" panose="020B0606030504020204" pitchFamily="34" charset="0"/>
                          <a:ea typeface="Open Sans" panose="020B0606030504020204" pitchFamily="34" charset="0"/>
                          <a:cs typeface="Open Sans" panose="020B0606030504020204" pitchFamily="34" charset="0"/>
                        </a:rPr>
                        <a:t>12</a:t>
                      </a:r>
                      <a:r>
                        <a:rPr lang="en-US" sz="1000" baseline="0" dirty="0" smtClean="0">
                          <a:latin typeface="Open Sans" panose="020B0606030504020204" pitchFamily="34" charset="0"/>
                          <a:ea typeface="Open Sans" panose="020B0606030504020204" pitchFamily="34" charset="0"/>
                          <a:cs typeface="Open Sans" panose="020B0606030504020204" pitchFamily="34" charset="0"/>
                        </a:rPr>
                        <a:t> SIP</a:t>
                      </a:r>
                      <a:r>
                        <a:rPr lang="en-US" sz="1000" dirty="0" smtClean="0">
                          <a:latin typeface="Open Sans" panose="020B0606030504020204" pitchFamily="34" charset="0"/>
                          <a:ea typeface="Open Sans" panose="020B0606030504020204" pitchFamily="34" charset="0"/>
                          <a:cs typeface="Open Sans" panose="020B0606030504020204" pitchFamily="34" charset="0"/>
                        </a:rPr>
                        <a:t> </a:t>
                      </a:r>
                      <a:r>
                        <a:rPr lang="en-US" sz="1000" dirty="0">
                          <a:latin typeface="Open Sans" panose="020B0606030504020204" pitchFamily="34" charset="0"/>
                          <a:ea typeface="Open Sans" panose="020B0606030504020204" pitchFamily="34" charset="0"/>
                          <a:cs typeface="Open Sans" panose="020B0606030504020204" pitchFamily="34" charset="0"/>
                        </a:rPr>
                        <a:t>Accounts</a:t>
                      </a:r>
                    </a:p>
                  </a:txBody>
                  <a:tcPr anchor="ctr"/>
                </a:tc>
                <a:tc>
                  <a:txBody>
                    <a:bodyPr/>
                    <a:lstStyle/>
                    <a:p>
                      <a:pPr algn="ctr">
                        <a:spcAft>
                          <a:spcPts val="600"/>
                        </a:spcAft>
                      </a:pPr>
                      <a:r>
                        <a:rPr lang="en-US" sz="1000" dirty="0">
                          <a:latin typeface="Open Sans" panose="020B0606030504020204" pitchFamily="34" charset="0"/>
                          <a:ea typeface="Open Sans" panose="020B0606030504020204" pitchFamily="34" charset="0"/>
                          <a:cs typeface="Open Sans" panose="020B0606030504020204" pitchFamily="34" charset="0"/>
                        </a:rPr>
                        <a:t>1 Line</a:t>
                      </a:r>
                    </a:p>
                  </a:txBody>
                  <a:tcPr anchor="ctr"/>
                </a:tc>
                <a:extLst>
                  <a:ext uri="{0D108BD9-81ED-4DB2-BD59-A6C34878D82A}">
                    <a16:rowId xmlns="" xmlns:a16="http://schemas.microsoft.com/office/drawing/2014/main" val="10001"/>
                  </a:ext>
                </a:extLst>
              </a:tr>
              <a:tr h="374169">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Conferencing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3-Way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3-Way</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3-Way</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3-Way</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3-Way</a:t>
                      </a:r>
                    </a:p>
                  </a:txBody>
                  <a:tcPr anchor="ctr"/>
                </a:tc>
                <a:extLst>
                  <a:ext uri="{0D108BD9-81ED-4DB2-BD59-A6C34878D82A}">
                    <a16:rowId xmlns="" xmlns:a16="http://schemas.microsoft.com/office/drawing/2014/main" val="10002"/>
                  </a:ext>
                </a:extLst>
              </a:tr>
              <a:tr h="374169">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Phonebook Size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500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100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100</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1000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1000</a:t>
                      </a:r>
                    </a:p>
                  </a:txBody>
                  <a:tcPr anchor="ctr"/>
                </a:tc>
                <a:extLst>
                  <a:ext uri="{0D108BD9-81ED-4DB2-BD59-A6C34878D82A}">
                    <a16:rowId xmlns="" xmlns:a16="http://schemas.microsoft.com/office/drawing/2014/main" val="10003"/>
                  </a:ext>
                </a:extLst>
              </a:tr>
              <a:tr h="374169">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Soft Keys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smtClean="0">
                          <a:effectLst/>
                          <a:latin typeface="Open Sans" panose="020B0606030504020204" pitchFamily="34" charset="0"/>
                          <a:ea typeface="Calibri" panose="020F0502020204030204" pitchFamily="34" charset="0"/>
                          <a:cs typeface="Times New Roman" panose="02020603050405020304" pitchFamily="18"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Open Sans" panose="020B0606030504020204" pitchFamily="34" charset="0"/>
                          <a:ea typeface="Open Sans" panose="020B0606030504020204" pitchFamily="34" charset="0"/>
                          <a:cs typeface="Open Sans" panose="020B0606030504020204" pitchFamily="34" charset="0"/>
                        </a:rPr>
                        <a:t>4</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Open Sans" panose="020B0606030504020204" pitchFamily="34" charset="0"/>
                          <a:ea typeface="Open Sans" panose="020B0606030504020204" pitchFamily="34" charset="0"/>
                          <a:cs typeface="Open Sans" panose="020B0606030504020204" pitchFamily="34" charset="0"/>
                        </a:rPr>
                        <a:t>4</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Open Sans" panose="020B0606030504020204" pitchFamily="34" charset="0"/>
                          <a:ea typeface="Open Sans" panose="020B0606030504020204" pitchFamily="34" charset="0"/>
                          <a:cs typeface="Open Sans" panose="020B0606030504020204" pitchFamily="34" charset="0"/>
                        </a:rPr>
                        <a:t>4</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r>
                        <a:rPr lang="en-US" sz="1000" dirty="0" smtClean="0">
                          <a:latin typeface="Open Sans" panose="020B0606030504020204" pitchFamily="34" charset="0"/>
                          <a:ea typeface="Open Sans" panose="020B0606030504020204" pitchFamily="34" charset="0"/>
                          <a:cs typeface="Open Sans" panose="020B0606030504020204" pitchFamily="34" charset="0"/>
                        </a:rPr>
                        <a:t>4</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 xmlns:a16="http://schemas.microsoft.com/office/drawing/2014/main" val="10004"/>
                  </a:ext>
                </a:extLst>
              </a:tr>
              <a:tr h="374169">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Display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132 x 48 Pixel LCD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000" dirty="0">
                          <a:latin typeface="Open Sans" panose="020B0606030504020204" pitchFamily="34" charset="0"/>
                          <a:ea typeface="Open Sans" panose="020B0606030504020204" pitchFamily="34" charset="0"/>
                          <a:cs typeface="Open Sans" panose="020B0606030504020204" pitchFamily="34" charset="0"/>
                        </a:rPr>
                        <a:t>384 x 106 </a:t>
                      </a:r>
                      <a:r>
                        <a:rPr lang="en-US" sz="1000" dirty="0" smtClean="0">
                          <a:effectLst/>
                          <a:latin typeface="Open Sans" panose="020B0606030504020204" pitchFamily="34" charset="0"/>
                          <a:ea typeface="Calibri" panose="020F0502020204030204" pitchFamily="34" charset="0"/>
                          <a:cs typeface="Times New Roman" panose="02020603050405020304" pitchFamily="18" charset="0"/>
                        </a:rPr>
                        <a:t>Pixel LCD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132 x 64 </a:t>
                      </a:r>
                      <a:r>
                        <a:rPr lang="en-US" sz="1000" dirty="0" smtClean="0">
                          <a:effectLst/>
                          <a:latin typeface="Open Sans" panose="020B0606030504020204" pitchFamily="34" charset="0"/>
                          <a:ea typeface="Calibri" panose="020F0502020204030204" pitchFamily="34" charset="0"/>
                          <a:cs typeface="Times New Roman" panose="02020603050405020304" pitchFamily="18" charset="0"/>
                        </a:rPr>
                        <a:t>Pixel Backlit LCD</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r>
                        <a:rPr lang="en-US" sz="1000" dirty="0" smtClean="0">
                          <a:latin typeface="Open Sans" panose="020B0606030504020204" pitchFamily="34" charset="0"/>
                          <a:ea typeface="Open Sans" panose="020B0606030504020204" pitchFamily="34" charset="0"/>
                          <a:cs typeface="Open Sans" panose="020B0606030504020204" pitchFamily="34" charset="0"/>
                        </a:rPr>
                        <a:t>Backlit LCD</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132 x 64 </a:t>
                      </a:r>
                      <a:r>
                        <a:rPr lang="en-US" sz="1000" dirty="0" smtClean="0">
                          <a:effectLst/>
                          <a:latin typeface="Open Sans" panose="020B0606030504020204" pitchFamily="34" charset="0"/>
                          <a:ea typeface="Calibri" panose="020F0502020204030204" pitchFamily="34" charset="0"/>
                          <a:cs typeface="Times New Roman" panose="02020603050405020304" pitchFamily="18" charset="0"/>
                        </a:rPr>
                        <a:t>Pixel LCD</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 xmlns:a16="http://schemas.microsoft.com/office/drawing/2014/main" val="10005"/>
                  </a:ext>
                </a:extLst>
              </a:tr>
              <a:tr h="374169">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BLF</a:t>
                      </a:r>
                      <a:r>
                        <a:rPr lang="en-US" sz="1200" b="1" baseline="0" dirty="0">
                          <a:effectLst/>
                          <a:latin typeface="Open Sans" panose="020B0606030504020204" pitchFamily="34" charset="0"/>
                          <a:ea typeface="Calibri" panose="020F0502020204030204" pitchFamily="34" charset="0"/>
                          <a:cs typeface="Times New Roman" panose="02020603050405020304" pitchFamily="18" charset="0"/>
                        </a:rPr>
                        <a:t> </a:t>
                      </a:r>
                      <a:r>
                        <a:rPr lang="en-US" sz="1200" b="1" dirty="0">
                          <a:effectLst/>
                          <a:latin typeface="Open Sans" panose="020B0606030504020204" pitchFamily="34" charset="0"/>
                          <a:ea typeface="Calibri" panose="020F0502020204030204" pitchFamily="34" charset="0"/>
                          <a:cs typeface="Times New Roman" panose="02020603050405020304" pitchFamily="18" charset="0"/>
                        </a:rPr>
                        <a:t>Keys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32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extLst>
                  <a:ext uri="{0D108BD9-81ED-4DB2-BD59-A6C34878D82A}">
                    <a16:rowId xmlns="" xmlns:a16="http://schemas.microsoft.com/office/drawing/2014/main" val="10006"/>
                  </a:ext>
                </a:extLst>
              </a:tr>
              <a:tr h="374169">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HD Audio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extLst>
                  <a:ext uri="{0D108BD9-81ED-4DB2-BD59-A6C34878D82A}">
                    <a16:rowId xmlns="" xmlns:a16="http://schemas.microsoft.com/office/drawing/2014/main" val="10007"/>
                  </a:ext>
                </a:extLst>
              </a:tr>
              <a:tr h="374169">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Auxiliary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RJ9, EHS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RJ9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RJ9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USB, RJ9, EHS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RJ9,</a:t>
                      </a:r>
                    </a:p>
                  </a:txBody>
                  <a:tcPr anchor="ctr"/>
                </a:tc>
                <a:extLst>
                  <a:ext uri="{0D108BD9-81ED-4DB2-BD59-A6C34878D82A}">
                    <a16:rowId xmlns="" xmlns:a16="http://schemas.microsoft.com/office/drawing/2014/main" val="10008"/>
                  </a:ext>
                </a:extLst>
              </a:tr>
              <a:tr h="374169">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POE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GXP1610 -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GXP1615 - 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extLst>
                  <a:ext uri="{0D108BD9-81ED-4DB2-BD59-A6C34878D82A}">
                    <a16:rowId xmlns="" xmlns:a16="http://schemas.microsoft.com/office/drawing/2014/main" val="10009"/>
                  </a:ext>
                </a:extLst>
              </a:tr>
              <a:tr h="374169">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Network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Two 10/100 Network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 Network Ports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 Network Ports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SimSun" panose="02010600030101010101" pitchFamily="2" charset="-122"/>
                          <a:cs typeface="Times New Roman" panose="02020603050405020304" pitchFamily="18" charset="0"/>
                        </a:rPr>
                        <a:t>Two Gigabit Ports</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 Network Ports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 xmlns:a16="http://schemas.microsoft.com/office/drawing/2014/main" val="10010"/>
                  </a:ext>
                </a:extLst>
              </a:tr>
              <a:tr h="374169">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Voice Codecs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G.729A/B, G.711u/a-law, G.726, G.722, G.723, </a:t>
                      </a:r>
                      <a:r>
                        <a:rPr lang="en-US" sz="950" dirty="0" err="1">
                          <a:effectLst/>
                          <a:latin typeface="Open Sans" panose="020B0606030504020204" pitchFamily="34" charset="0"/>
                          <a:ea typeface="Calibri" panose="020F0502020204030204" pitchFamily="34" charset="0"/>
                          <a:cs typeface="Times New Roman" panose="02020603050405020304" pitchFamily="18" charset="0"/>
                        </a:rPr>
                        <a:t>iLBC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G.729A, G.711u/a-law, G.722, </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iLBC</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G.729A/B, G.711u/a-law, G.722</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G.729A/B, G.711u/a-law, G.726, G.722, GSM 6.10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G.729A/B, G.711u/a-law, G.726, G.722, </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iLBC</a:t>
                      </a:r>
                      <a:r>
                        <a:rPr lang="en-US" sz="1000" dirty="0">
                          <a:effectLst/>
                          <a:latin typeface="Open Sans" panose="020B0606030504020204" pitchFamily="34" charset="0"/>
                          <a:ea typeface="Calibri" panose="020F0502020204030204" pitchFamily="34" charset="0"/>
                          <a:cs typeface="Times New Roman" panose="02020603050405020304" pitchFamily="18" charset="0"/>
                        </a:rPr>
                        <a:t>, Opus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 xmlns:a16="http://schemas.microsoft.com/office/drawing/2014/main" val="10011"/>
                  </a:ext>
                </a:extLst>
              </a:tr>
              <a:tr h="374169">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Security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SIP/TLS, SRTP, AES-256, 802.1x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ea typeface="Calibri" panose="020F0502020204030204" pitchFamily="34" charset="0"/>
                          <a:cs typeface="Times New Roman" panose="02020603050405020304" pitchFamily="18" charset="0"/>
                        </a:rPr>
                        <a:t>TLS, SRTP, AES-128/256, 802.1x</a:t>
                      </a:r>
                      <a:endParaRPr lang="en-US" sz="1000" b="1"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TLS, SRTP, 802.1x</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TLS, SRTP, 802.1x</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SRTP, TLS, AES, 802.1x, MD5, MD5-sess</a:t>
                      </a:r>
                    </a:p>
                  </a:txBody>
                  <a:tcPr anchor="ctr"/>
                </a:tc>
                <a:extLst>
                  <a:ext uri="{0D108BD9-81ED-4DB2-BD59-A6C34878D82A}">
                    <a16:rowId xmlns="" xmlns:a16="http://schemas.microsoft.com/office/drawing/2014/main" val="10012"/>
                  </a:ext>
                </a:extLst>
              </a:tr>
              <a:tr h="374169">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Provisioning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HTTP, HTTPS, TFTP, TR-069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TFTP, HTTP, HTTPS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FTP, FTPS, TFTP, HTTP, HTTPS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HTTP, HTTPS, TFTP, TR-069/111</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FTP, TFTP, HTTP, HTTPS, TR-069</a:t>
                      </a:r>
                    </a:p>
                  </a:txBody>
                  <a:tcPr anchor="ctr"/>
                </a:tc>
                <a:extLst>
                  <a:ext uri="{0D108BD9-81ED-4DB2-BD59-A6C34878D82A}">
                    <a16:rowId xmlns="" xmlns:a16="http://schemas.microsoft.com/office/drawing/2014/main" val="10013"/>
                  </a:ext>
                </a:extLst>
              </a:tr>
            </a:tbl>
          </a:graphicData>
        </a:graphic>
      </p:graphicFrame>
      <p:sp>
        <p:nvSpPr>
          <p:cNvPr id="16" name="TextBox 15"/>
          <p:cNvSpPr txBox="1"/>
          <p:nvPr/>
        </p:nvSpPr>
        <p:spPr>
          <a:xfrm>
            <a:off x="10075653" y="642300"/>
            <a:ext cx="3183147" cy="246221"/>
          </a:xfrm>
          <a:prstGeom prst="rect">
            <a:avLst/>
          </a:prstGeom>
          <a:noFill/>
        </p:spPr>
        <p:txBody>
          <a:bodyPr wrap="square" rtlCol="0">
            <a:spAutoFit/>
          </a:bodyPr>
          <a:lstStyle/>
          <a:p>
            <a:r>
              <a:rPr lang="en-US"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 2018 Grandstream Networks</a:t>
            </a:r>
          </a:p>
        </p:txBody>
      </p:sp>
    </p:spTree>
    <p:extLst>
      <p:ext uri="{BB962C8B-B14F-4D97-AF65-F5344CB8AC3E}">
        <p14:creationId xmlns:p14="http://schemas.microsoft.com/office/powerpoint/2010/main" val="4115776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8521"/>
          </a:xfrm>
          <a:prstGeom prst="rect">
            <a:avLst/>
          </a:prstGeom>
          <a:solidFill>
            <a:srgbClr val="60CD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Open Sans" panose="020B0606030504020204" pitchFamily="34" charset="0"/>
                <a:ea typeface="Open Sans" panose="020B0606030504020204" pitchFamily="34" charset="0"/>
                <a:cs typeface="Open Sans" panose="020B0606030504020204" pitchFamily="34" charset="0"/>
              </a:rPr>
              <a:t>GXP1600 Series Basic IP Phone Battle Card</a:t>
            </a:r>
          </a:p>
        </p:txBody>
      </p:sp>
      <p:sp>
        <p:nvSpPr>
          <p:cNvPr id="16" name="TextBox 15"/>
          <p:cNvSpPr txBox="1"/>
          <p:nvPr/>
        </p:nvSpPr>
        <p:spPr>
          <a:xfrm>
            <a:off x="10075653" y="642300"/>
            <a:ext cx="3183147" cy="246221"/>
          </a:xfrm>
          <a:prstGeom prst="rect">
            <a:avLst/>
          </a:prstGeom>
          <a:noFill/>
        </p:spPr>
        <p:txBody>
          <a:bodyPr wrap="square" rtlCol="0">
            <a:spAutoFit/>
          </a:bodyPr>
          <a:lstStyle/>
          <a:p>
            <a:r>
              <a:rPr lang="en-US"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 2018 Grandstream Networks</a:t>
            </a:r>
          </a:p>
        </p:txBody>
      </p:sp>
      <p:graphicFrame>
        <p:nvGraphicFramePr>
          <p:cNvPr id="5" name="Table 4"/>
          <p:cNvGraphicFramePr>
            <a:graphicFrameLocks noGrp="1"/>
          </p:cNvGraphicFramePr>
          <p:nvPr>
            <p:extLst>
              <p:ext uri="{D42A27DB-BD31-4B8C-83A1-F6EECF244321}">
                <p14:modId xmlns:p14="http://schemas.microsoft.com/office/powerpoint/2010/main" val="647206854"/>
              </p:ext>
            </p:extLst>
          </p:nvPr>
        </p:nvGraphicFramePr>
        <p:xfrm>
          <a:off x="137038" y="1127070"/>
          <a:ext cx="11917923" cy="5410671"/>
        </p:xfrm>
        <a:graphic>
          <a:graphicData uri="http://schemas.openxmlformats.org/drawingml/2006/table">
            <a:tbl>
              <a:tblPr firstRow="1" bandRow="1">
                <a:tableStyleId>{5940675A-B579-460E-94D1-54222C63F5DA}</a:tableStyleId>
              </a:tblPr>
              <a:tblGrid>
                <a:gridCol w="1520745">
                  <a:extLst>
                    <a:ext uri="{9D8B030D-6E8A-4147-A177-3AD203B41FA5}">
                      <a16:colId xmlns="" xmlns:a16="http://schemas.microsoft.com/office/drawing/2014/main" val="20000"/>
                    </a:ext>
                  </a:extLst>
                </a:gridCol>
                <a:gridCol w="1732863">
                  <a:extLst>
                    <a:ext uri="{9D8B030D-6E8A-4147-A177-3AD203B41FA5}">
                      <a16:colId xmlns="" xmlns:a16="http://schemas.microsoft.com/office/drawing/2014/main" val="20001"/>
                    </a:ext>
                  </a:extLst>
                </a:gridCol>
                <a:gridCol w="1732863">
                  <a:extLst>
                    <a:ext uri="{9D8B030D-6E8A-4147-A177-3AD203B41FA5}">
                      <a16:colId xmlns="" xmlns:a16="http://schemas.microsoft.com/office/drawing/2014/main" val="20002"/>
                    </a:ext>
                  </a:extLst>
                </a:gridCol>
                <a:gridCol w="1732863">
                  <a:extLst>
                    <a:ext uri="{9D8B030D-6E8A-4147-A177-3AD203B41FA5}">
                      <a16:colId xmlns="" xmlns:a16="http://schemas.microsoft.com/office/drawing/2014/main" val="20003"/>
                    </a:ext>
                  </a:extLst>
                </a:gridCol>
                <a:gridCol w="1732863">
                  <a:extLst>
                    <a:ext uri="{9D8B030D-6E8A-4147-A177-3AD203B41FA5}">
                      <a16:colId xmlns="" xmlns:a16="http://schemas.microsoft.com/office/drawing/2014/main" val="20004"/>
                    </a:ext>
                  </a:extLst>
                </a:gridCol>
                <a:gridCol w="1732863">
                  <a:extLst>
                    <a:ext uri="{9D8B030D-6E8A-4147-A177-3AD203B41FA5}">
                      <a16:colId xmlns="" xmlns:a16="http://schemas.microsoft.com/office/drawing/2014/main" val="20005"/>
                    </a:ext>
                  </a:extLst>
                </a:gridCol>
                <a:gridCol w="1732863">
                  <a:extLst>
                    <a:ext uri="{9D8B030D-6E8A-4147-A177-3AD203B41FA5}">
                      <a16:colId xmlns="" xmlns:a16="http://schemas.microsoft.com/office/drawing/2014/main" val="20006"/>
                    </a:ext>
                  </a:extLst>
                </a:gridCol>
              </a:tblGrid>
              <a:tr h="445238">
                <a:tc>
                  <a:txBody>
                    <a:bodyPr/>
                    <a:lstStyle/>
                    <a:p>
                      <a:endParaRPr lang="en-US" sz="1200" b="0"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Grandstream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GXP1620/1625</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Avaya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1603SW </a:t>
                      </a:r>
                      <a:endParaRPr lang="en-US" sz="12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Cisco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IP Phone 7821</a:t>
                      </a:r>
                      <a:endParaRPr lang="en-US" sz="12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Cisco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SPA303</a:t>
                      </a:r>
                      <a:endParaRPr lang="en-US" sz="12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Panasonic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KX-HDV130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Yealink</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T21(P) E2</a:t>
                      </a:r>
                      <a:endParaRPr lang="en-US" sz="12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 xmlns:a16="http://schemas.microsoft.com/office/drawing/2014/main" val="10000"/>
                  </a:ext>
                </a:extLst>
              </a:tr>
              <a:tr h="374279">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Lines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2 Lines, 2 SIP Accounts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600"/>
                        </a:spcAft>
                      </a:pPr>
                      <a:r>
                        <a:rPr lang="en-US" sz="1000" dirty="0">
                          <a:latin typeface="Open Sans" panose="020B0606030504020204" pitchFamily="34" charset="0"/>
                          <a:ea typeface="Open Sans" panose="020B0606030504020204" pitchFamily="34" charset="0"/>
                          <a:cs typeface="Open Sans" panose="020B0606030504020204" pitchFamily="34" charset="0"/>
                        </a:rPr>
                        <a:t>1 Line</a:t>
                      </a:r>
                    </a:p>
                  </a:txBody>
                  <a:tcPr anchor="ctr"/>
                </a:tc>
                <a:tc>
                  <a:txBody>
                    <a:bodyPr/>
                    <a:lstStyle/>
                    <a:p>
                      <a:pPr algn="ctr">
                        <a:spcAft>
                          <a:spcPts val="600"/>
                        </a:spcAft>
                      </a:pPr>
                      <a:r>
                        <a:rPr lang="en-US" sz="1000" dirty="0">
                          <a:latin typeface="Open Sans" panose="020B0606030504020204" pitchFamily="34" charset="0"/>
                          <a:ea typeface="Open Sans" panose="020B0606030504020204" pitchFamily="34" charset="0"/>
                          <a:cs typeface="Open Sans" panose="020B0606030504020204" pitchFamily="34" charset="0"/>
                        </a:rPr>
                        <a:t>2 Lines</a:t>
                      </a:r>
                    </a:p>
                  </a:txBody>
                  <a:tcPr anchor="ctr">
                    <a:noFill/>
                  </a:tcPr>
                </a:tc>
                <a:tc>
                  <a:txBody>
                    <a:bodyPr/>
                    <a:lstStyle/>
                    <a:p>
                      <a:pPr algn="ctr">
                        <a:spcAft>
                          <a:spcPts val="600"/>
                        </a:spcAft>
                      </a:pPr>
                      <a:r>
                        <a:rPr lang="en-US" sz="1000" dirty="0">
                          <a:latin typeface="Open Sans" panose="020B0606030504020204" pitchFamily="34" charset="0"/>
                          <a:ea typeface="Open Sans" panose="020B0606030504020204" pitchFamily="34" charset="0"/>
                          <a:cs typeface="Open Sans" panose="020B0606030504020204" pitchFamily="34" charset="0"/>
                        </a:rPr>
                        <a:t>3 Lines</a:t>
                      </a:r>
                    </a:p>
                  </a:txBody>
                  <a:tcPr anchor="ctr"/>
                </a:tc>
                <a:tc>
                  <a:txBody>
                    <a:bodyPr/>
                    <a:lstStyle/>
                    <a:p>
                      <a:pPr algn="ctr">
                        <a:spcAft>
                          <a:spcPts val="600"/>
                        </a:spcAft>
                      </a:pPr>
                      <a:r>
                        <a:rPr lang="en-US" sz="1000" dirty="0">
                          <a:latin typeface="Open Sans" panose="020B0606030504020204" pitchFamily="34" charset="0"/>
                          <a:ea typeface="Open Sans" panose="020B0606030504020204" pitchFamily="34" charset="0"/>
                          <a:cs typeface="Open Sans" panose="020B0606030504020204" pitchFamily="34" charset="0"/>
                        </a:rPr>
                        <a:t>2 </a:t>
                      </a:r>
                      <a:r>
                        <a:rPr lang="en-US" sz="1000" dirty="0" smtClean="0">
                          <a:latin typeface="Open Sans" panose="020B0606030504020204" pitchFamily="34" charset="0"/>
                          <a:ea typeface="Open Sans" panose="020B0606030504020204" pitchFamily="34" charset="0"/>
                          <a:cs typeface="Open Sans" panose="020B0606030504020204" pitchFamily="34" charset="0"/>
                        </a:rPr>
                        <a:t>SIP Accounts</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spcAft>
                          <a:spcPts val="600"/>
                        </a:spcAft>
                      </a:pPr>
                      <a:r>
                        <a:rPr lang="en-US" sz="1000" dirty="0">
                          <a:latin typeface="Open Sans" panose="020B0606030504020204" pitchFamily="34" charset="0"/>
                          <a:ea typeface="Open Sans" panose="020B0606030504020204" pitchFamily="34" charset="0"/>
                          <a:cs typeface="Open Sans" panose="020B0606030504020204" pitchFamily="34" charset="0"/>
                        </a:rPr>
                        <a:t>2 Lines, 2 </a:t>
                      </a:r>
                      <a:r>
                        <a:rPr lang="en-US" sz="1000" dirty="0" smtClean="0">
                          <a:latin typeface="Open Sans" panose="020B0606030504020204" pitchFamily="34" charset="0"/>
                          <a:ea typeface="Open Sans" panose="020B0606030504020204" pitchFamily="34" charset="0"/>
                          <a:cs typeface="Open Sans" panose="020B0606030504020204" pitchFamily="34" charset="0"/>
                        </a:rPr>
                        <a:t>SIP Accounts</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 xmlns:a16="http://schemas.microsoft.com/office/drawing/2014/main" val="10001"/>
                  </a:ext>
                </a:extLst>
              </a:tr>
              <a:tr h="374279">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Conferencing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3-Way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3-Way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Open Sans" panose="020B0606030504020204" pitchFamily="34" charset="0"/>
                          <a:ea typeface="Open Sans" panose="020B0606030504020204" pitchFamily="34" charset="0"/>
                          <a:cs typeface="Open Sans" panose="020B0606030504020204" pitchFamily="34" charset="0"/>
                        </a:rPr>
                        <a:t>Data Not</a:t>
                      </a:r>
                      <a:r>
                        <a:rPr lang="en-US" sz="1000" baseline="0" dirty="0" smtClean="0">
                          <a:latin typeface="Open Sans" panose="020B0606030504020204" pitchFamily="34" charset="0"/>
                          <a:ea typeface="Open Sans" panose="020B0606030504020204" pitchFamily="34" charset="0"/>
                          <a:cs typeface="Open Sans" panose="020B0606030504020204" pitchFamily="34" charset="0"/>
                        </a:rPr>
                        <a:t> Available</a:t>
                      </a:r>
                      <a:endParaRPr lang="en-US" sz="1000" dirty="0" smtClean="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3-Way</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3-Way</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3-Way</a:t>
                      </a:r>
                    </a:p>
                  </a:txBody>
                  <a:tcPr anchor="ctr"/>
                </a:tc>
                <a:extLst>
                  <a:ext uri="{0D108BD9-81ED-4DB2-BD59-A6C34878D82A}">
                    <a16:rowId xmlns="" xmlns:a16="http://schemas.microsoft.com/office/drawing/2014/main" val="10002"/>
                  </a:ext>
                </a:extLst>
              </a:tr>
              <a:tr h="374279">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Phonebook Size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100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Open Sans" panose="020B0606030504020204" pitchFamily="34" charset="0"/>
                          <a:ea typeface="Open Sans" panose="020B0606030504020204" pitchFamily="34" charset="0"/>
                          <a:cs typeface="Open Sans" panose="020B0606030504020204" pitchFamily="34" charset="0"/>
                        </a:rPr>
                        <a:t>Data Not</a:t>
                      </a:r>
                      <a:r>
                        <a:rPr lang="en-US" sz="1000" baseline="0" dirty="0" smtClean="0">
                          <a:latin typeface="Open Sans" panose="020B0606030504020204" pitchFamily="34" charset="0"/>
                          <a:ea typeface="Open Sans" panose="020B0606030504020204" pitchFamily="34" charset="0"/>
                          <a:cs typeface="Open Sans" panose="020B0606030504020204" pitchFamily="34" charset="0"/>
                        </a:rPr>
                        <a:t> Available</a:t>
                      </a:r>
                      <a:endParaRPr lang="en-US" sz="1000" dirty="0" smtClean="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100</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500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1000</a:t>
                      </a:r>
                    </a:p>
                  </a:txBody>
                  <a:tcPr anchor="ctr"/>
                </a:tc>
                <a:extLst>
                  <a:ext uri="{0D108BD9-81ED-4DB2-BD59-A6C34878D82A}">
                    <a16:rowId xmlns="" xmlns:a16="http://schemas.microsoft.com/office/drawing/2014/main" val="10003"/>
                  </a:ext>
                </a:extLst>
              </a:tr>
              <a:tr h="374279">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Soft Keys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smtClean="0">
                          <a:effectLst/>
                          <a:latin typeface="Open Sans" panose="020B0606030504020204" pitchFamily="34" charset="0"/>
                          <a:ea typeface="Calibri" panose="020F0502020204030204" pitchFamily="34" charset="0"/>
                          <a:cs typeface="Times New Roman" panose="02020603050405020304" pitchFamily="18"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Open Sans" panose="020B0606030504020204" pitchFamily="34" charset="0"/>
                          <a:ea typeface="Open Sans" panose="020B0606030504020204" pitchFamily="34" charset="0"/>
                          <a:cs typeface="Open Sans" panose="020B0606030504020204" pitchFamily="34" charset="0"/>
                        </a:rPr>
                        <a:t>3</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Open Sans" panose="020B0606030504020204" pitchFamily="34" charset="0"/>
                          <a:ea typeface="Open Sans" panose="020B0606030504020204" pitchFamily="34" charset="0"/>
                          <a:cs typeface="Open Sans" panose="020B0606030504020204" pitchFamily="34" charset="0"/>
                        </a:rPr>
                        <a:t>4</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Open Sans" panose="020B0606030504020204" pitchFamily="34" charset="0"/>
                          <a:ea typeface="Open Sans" panose="020B0606030504020204" pitchFamily="34" charset="0"/>
                          <a:cs typeface="Open Sans" panose="020B0606030504020204" pitchFamily="34" charset="0"/>
                        </a:rPr>
                        <a:t>4</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Open Sans" panose="020B0606030504020204" pitchFamily="34" charset="0"/>
                          <a:ea typeface="Open Sans" panose="020B0606030504020204" pitchFamily="34" charset="0"/>
                          <a:cs typeface="Open Sans" panose="020B0606030504020204" pitchFamily="34" charset="0"/>
                        </a:rPr>
                        <a:t>3</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r>
                        <a:rPr lang="en-US" sz="1000" dirty="0" smtClean="0">
                          <a:latin typeface="Open Sans" panose="020B0606030504020204" pitchFamily="34" charset="0"/>
                          <a:ea typeface="Open Sans" panose="020B0606030504020204" pitchFamily="34" charset="0"/>
                          <a:cs typeface="Open Sans" panose="020B0606030504020204" pitchFamily="34" charset="0"/>
                        </a:rPr>
                        <a:t>4</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 xmlns:a16="http://schemas.microsoft.com/office/drawing/2014/main" val="10004"/>
                  </a:ext>
                </a:extLst>
              </a:tr>
              <a:tr h="374279">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Display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132 x 48 Pixel </a:t>
                      </a:r>
                      <a:r>
                        <a:rPr lang="en-US" sz="950" dirty="0" smtClean="0">
                          <a:effectLst/>
                          <a:latin typeface="Open Sans" panose="020B0606030504020204" pitchFamily="34" charset="0"/>
                          <a:ea typeface="Calibri" panose="020F0502020204030204" pitchFamily="34" charset="0"/>
                          <a:cs typeface="Times New Roman" panose="02020603050405020304" pitchFamily="18" charset="0"/>
                        </a:rPr>
                        <a:t>Backlit </a:t>
                      </a:r>
                      <a:r>
                        <a:rPr lang="en-US" sz="950" dirty="0">
                          <a:effectLst/>
                          <a:latin typeface="Open Sans" panose="020B0606030504020204" pitchFamily="34" charset="0"/>
                          <a:ea typeface="Calibri" panose="020F0502020204030204" pitchFamily="34" charset="0"/>
                          <a:cs typeface="Times New Roman" panose="02020603050405020304" pitchFamily="18" charset="0"/>
                        </a:rPr>
                        <a:t>LCD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2.6</a:t>
                      </a:r>
                      <a:r>
                        <a:rPr lang="en-US" sz="1000" dirty="0" smtClean="0">
                          <a:latin typeface="Open Sans" panose="020B0606030504020204" pitchFamily="34" charset="0"/>
                          <a:ea typeface="Open Sans" panose="020B0606030504020204" pitchFamily="34" charset="0"/>
                          <a:cs typeface="Open Sans" panose="020B0606030504020204" pitchFamily="34" charset="0"/>
                        </a:rPr>
                        <a:t>” Backlit LCD</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396 x 162 </a:t>
                      </a:r>
                      <a:r>
                        <a:rPr lang="en-US" sz="1000" dirty="0" smtClean="0">
                          <a:latin typeface="Open Sans" panose="020B0606030504020204" pitchFamily="34" charset="0"/>
                          <a:ea typeface="Open Sans" panose="020B0606030504020204" pitchFamily="34" charset="0"/>
                          <a:cs typeface="Open Sans" panose="020B0606030504020204" pitchFamily="34" charset="0"/>
                        </a:rPr>
                        <a:t>LCD</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128 x 64 </a:t>
                      </a:r>
                      <a:r>
                        <a:rPr lang="en-US" sz="1000" dirty="0" smtClean="0">
                          <a:latin typeface="Open Sans" panose="020B0606030504020204" pitchFamily="34" charset="0"/>
                          <a:ea typeface="Open Sans" panose="020B0606030504020204" pitchFamily="34" charset="0"/>
                          <a:cs typeface="Open Sans" panose="020B0606030504020204" pitchFamily="34" charset="0"/>
                        </a:rPr>
                        <a:t>Backlit LCD</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132 x 64 Backlit LCD</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132 x 64 </a:t>
                      </a:r>
                      <a:r>
                        <a:rPr lang="en-US" sz="1000" dirty="0" smtClean="0">
                          <a:latin typeface="Open Sans" panose="020B0606030504020204" pitchFamily="34" charset="0"/>
                          <a:ea typeface="Open Sans" panose="020B0606030504020204" pitchFamily="34" charset="0"/>
                          <a:cs typeface="Open Sans" panose="020B0606030504020204" pitchFamily="34" charset="0"/>
                        </a:rPr>
                        <a:t>Backlit LCD</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 xmlns:a16="http://schemas.microsoft.com/office/drawing/2014/main" val="10005"/>
                  </a:ext>
                </a:extLst>
              </a:tr>
              <a:tr h="374279">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BLF</a:t>
                      </a:r>
                      <a:r>
                        <a:rPr lang="en-US" sz="1200" b="1" baseline="0" dirty="0">
                          <a:effectLst/>
                          <a:latin typeface="Open Sans" panose="020B0606030504020204" pitchFamily="34" charset="0"/>
                          <a:ea typeface="Calibri" panose="020F0502020204030204" pitchFamily="34" charset="0"/>
                          <a:cs typeface="Times New Roman" panose="02020603050405020304" pitchFamily="18" charset="0"/>
                        </a:rPr>
                        <a:t> </a:t>
                      </a:r>
                      <a:r>
                        <a:rPr lang="en-US" sz="1200" b="1" dirty="0">
                          <a:effectLst/>
                          <a:latin typeface="Open Sans" panose="020B0606030504020204" pitchFamily="34" charset="0"/>
                          <a:ea typeface="Calibri" panose="020F0502020204030204" pitchFamily="34" charset="0"/>
                          <a:cs typeface="Times New Roman" panose="02020603050405020304" pitchFamily="18" charset="0"/>
                        </a:rPr>
                        <a:t>Keys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noFill/>
                  </a:tcP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extLst>
                  <a:ext uri="{0D108BD9-81ED-4DB2-BD59-A6C34878D82A}">
                    <a16:rowId xmlns="" xmlns:a16="http://schemas.microsoft.com/office/drawing/2014/main" val="10006"/>
                  </a:ext>
                </a:extLst>
              </a:tr>
              <a:tr h="374279">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HD Audio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noFill/>
                  </a:tcP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extLst>
                  <a:ext uri="{0D108BD9-81ED-4DB2-BD59-A6C34878D82A}">
                    <a16:rowId xmlns="" xmlns:a16="http://schemas.microsoft.com/office/drawing/2014/main" val="10007"/>
                  </a:ext>
                </a:extLst>
              </a:tr>
              <a:tr h="374279">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Auxiliary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RJ9, EHS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RJ9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RJ9</a:t>
                      </a: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RJ9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RJ9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RJ9</a:t>
                      </a:r>
                    </a:p>
                  </a:txBody>
                  <a:tcPr anchor="ctr"/>
                </a:tc>
                <a:extLst>
                  <a:ext uri="{0D108BD9-81ED-4DB2-BD59-A6C34878D82A}">
                    <a16:rowId xmlns="" xmlns:a16="http://schemas.microsoft.com/office/drawing/2014/main" val="10008"/>
                  </a:ext>
                </a:extLst>
              </a:tr>
              <a:tr h="374279">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POE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GXP1620 - No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GXP1625 - 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noFill/>
                  </a:tcP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extLst>
                  <a:ext uri="{0D108BD9-81ED-4DB2-BD59-A6C34878D82A}">
                    <a16:rowId xmlns="" xmlns:a16="http://schemas.microsoft.com/office/drawing/2014/main" val="10009"/>
                  </a:ext>
                </a:extLst>
              </a:tr>
              <a:tr h="374279">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Network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Two 10/100 Network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One 10/100 Network Port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 Network Ports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 Network Ports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 Network Ports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 Network Ports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 xmlns:a16="http://schemas.microsoft.com/office/drawing/2014/main" val="10010"/>
                  </a:ext>
                </a:extLst>
              </a:tr>
              <a:tr h="385873">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Voice Codecs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G.729A/B, G.711u/a-law, G.726, G.722, G.723, </a:t>
                      </a:r>
                      <a:r>
                        <a:rPr lang="en-US" sz="950" dirty="0" err="1">
                          <a:effectLst/>
                          <a:latin typeface="Open Sans" panose="020B0606030504020204" pitchFamily="34" charset="0"/>
                          <a:ea typeface="Calibri" panose="020F0502020204030204" pitchFamily="34" charset="0"/>
                          <a:cs typeface="Times New Roman" panose="02020603050405020304" pitchFamily="18" charset="0"/>
                        </a:rPr>
                        <a:t>iLBC</a:t>
                      </a:r>
                      <a:r>
                        <a:rPr lang="en-US" sz="950" dirty="0">
                          <a:effectLst/>
                          <a:latin typeface="Open Sans" panose="020B0606030504020204" pitchFamily="34"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ea typeface="Calibri" panose="020F0502020204030204" pitchFamily="34" charset="0"/>
                          <a:cs typeface="Times New Roman" panose="02020603050405020304" pitchFamily="18" charset="0"/>
                        </a:rPr>
                        <a:t>G.729A, G.711, G.726</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G.729A, G.711u/a-law, G.722, </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iLBC</a:t>
                      </a:r>
                      <a:r>
                        <a:rPr lang="en-US" sz="1000" dirty="0">
                          <a:effectLst/>
                          <a:latin typeface="Open Sans" panose="020B0606030504020204" pitchFamily="34" charset="0"/>
                          <a:ea typeface="Calibri" panose="020F0502020204030204" pitchFamily="34" charset="0"/>
                          <a:cs typeface="Times New Roman" panose="02020603050405020304" pitchFamily="18" charset="0"/>
                        </a:rPr>
                        <a:t>, </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iSAC</a:t>
                      </a:r>
                      <a:r>
                        <a:rPr lang="en-US" sz="1000" dirty="0">
                          <a:effectLst/>
                          <a:latin typeface="Open Sans" panose="020B0606030504020204" pitchFamily="34" charset="0"/>
                          <a:ea typeface="Calibri" panose="020F0502020204030204" pitchFamily="34" charset="0"/>
                          <a:cs typeface="Times New Roman" panose="02020603050405020304" pitchFamily="18" charset="0"/>
                        </a:rPr>
                        <a:t>, OPUS</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G.729A, G.711u/a-law, G.722, G.726</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G.729A, G.711u/a-law, G.722</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G.729A/B, G.711u/a-law, G.726, G.722, G.723, </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iLBC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 xmlns:a16="http://schemas.microsoft.com/office/drawing/2014/main" val="10011"/>
                  </a:ext>
                </a:extLst>
              </a:tr>
              <a:tr h="385873">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Security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TLS, SRTP, AES-256, 802.1x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TLS, SRTP, 802.1x</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r>
                        <a:rPr lang="en-US" sz="1000" dirty="0">
                          <a:effectLst/>
                          <a:latin typeface="Open Sans" panose="020B0606030504020204" pitchFamily="34" charset="0"/>
                          <a:ea typeface="Calibri" panose="020F0502020204030204" pitchFamily="34" charset="0"/>
                          <a:cs typeface="Times New Roman" panose="02020603050405020304" pitchFamily="18" charset="0"/>
                        </a:rPr>
                        <a:t>TLS, SRTP, AES-128/256, 802.1x</a:t>
                      </a:r>
                      <a:endParaRPr lang="en-US" sz="1000" b="1"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AES-256, MD5, SRTP, TLS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TLS, SRTP, AES, MD5, SNMP</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TLS, SRTP, AES, 802.1x</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 xmlns:a16="http://schemas.microsoft.com/office/drawing/2014/main" val="10012"/>
                  </a:ext>
                </a:extLst>
              </a:tr>
              <a:tr h="385873">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Provisioning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HTTP, HTTPS, TFTP, TR-069, XML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TFTP, HTTP, HTTPS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TFTP, HTTP, HTTPS</a:t>
                      </a: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HTTP, HTTPS, TFTP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FTP, TFTP, HTTP, HTTPS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FTP, TFTP, HTTP, HTTPS, TR-069</a:t>
                      </a:r>
                    </a:p>
                  </a:txBody>
                  <a:tcPr anchor="ctr"/>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val="1192734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8521"/>
          </a:xfrm>
          <a:prstGeom prst="rect">
            <a:avLst/>
          </a:prstGeom>
          <a:solidFill>
            <a:srgbClr val="60CD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Open Sans" panose="020B0606030504020204" pitchFamily="34" charset="0"/>
                <a:ea typeface="Open Sans" panose="020B0606030504020204" pitchFamily="34" charset="0"/>
                <a:cs typeface="Open Sans" panose="020B0606030504020204" pitchFamily="34" charset="0"/>
              </a:rPr>
              <a:t>GXP1600 Series Basic IP Phone Battle Card</a:t>
            </a:r>
          </a:p>
        </p:txBody>
      </p:sp>
      <p:sp>
        <p:nvSpPr>
          <p:cNvPr id="16" name="TextBox 15"/>
          <p:cNvSpPr txBox="1"/>
          <p:nvPr/>
        </p:nvSpPr>
        <p:spPr>
          <a:xfrm>
            <a:off x="10075653" y="642300"/>
            <a:ext cx="3183147" cy="246221"/>
          </a:xfrm>
          <a:prstGeom prst="rect">
            <a:avLst/>
          </a:prstGeom>
          <a:noFill/>
        </p:spPr>
        <p:txBody>
          <a:bodyPr wrap="square" rtlCol="0">
            <a:spAutoFit/>
          </a:bodyPr>
          <a:lstStyle/>
          <a:p>
            <a:r>
              <a:rPr lang="en-US"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 2018 Grandstream Networks</a:t>
            </a:r>
          </a:p>
        </p:txBody>
      </p:sp>
      <p:graphicFrame>
        <p:nvGraphicFramePr>
          <p:cNvPr id="5" name="Table 4"/>
          <p:cNvGraphicFramePr>
            <a:graphicFrameLocks noGrp="1"/>
          </p:cNvGraphicFramePr>
          <p:nvPr>
            <p:extLst>
              <p:ext uri="{D42A27DB-BD31-4B8C-83A1-F6EECF244321}">
                <p14:modId xmlns:p14="http://schemas.microsoft.com/office/powerpoint/2010/main" val="3103822946"/>
              </p:ext>
            </p:extLst>
          </p:nvPr>
        </p:nvGraphicFramePr>
        <p:xfrm>
          <a:off x="147314" y="1147615"/>
          <a:ext cx="11897371" cy="5353179"/>
        </p:xfrm>
        <a:graphic>
          <a:graphicData uri="http://schemas.openxmlformats.org/drawingml/2006/table">
            <a:tbl>
              <a:tblPr firstRow="1" bandRow="1">
                <a:tableStyleId>{5940675A-B579-460E-94D1-54222C63F5DA}</a:tableStyleId>
              </a:tblPr>
              <a:tblGrid>
                <a:gridCol w="1776411">
                  <a:extLst>
                    <a:ext uri="{9D8B030D-6E8A-4147-A177-3AD203B41FA5}">
                      <a16:colId xmlns="" xmlns:a16="http://schemas.microsoft.com/office/drawing/2014/main" val="20000"/>
                    </a:ext>
                  </a:extLst>
                </a:gridCol>
                <a:gridCol w="2024192">
                  <a:extLst>
                    <a:ext uri="{9D8B030D-6E8A-4147-A177-3AD203B41FA5}">
                      <a16:colId xmlns="" xmlns:a16="http://schemas.microsoft.com/office/drawing/2014/main" val="20001"/>
                    </a:ext>
                  </a:extLst>
                </a:gridCol>
                <a:gridCol w="2024192">
                  <a:extLst>
                    <a:ext uri="{9D8B030D-6E8A-4147-A177-3AD203B41FA5}">
                      <a16:colId xmlns="" xmlns:a16="http://schemas.microsoft.com/office/drawing/2014/main" val="20002"/>
                    </a:ext>
                  </a:extLst>
                </a:gridCol>
                <a:gridCol w="2024192">
                  <a:extLst>
                    <a:ext uri="{9D8B030D-6E8A-4147-A177-3AD203B41FA5}">
                      <a16:colId xmlns="" xmlns:a16="http://schemas.microsoft.com/office/drawing/2014/main" val="20003"/>
                    </a:ext>
                  </a:extLst>
                </a:gridCol>
                <a:gridCol w="2024192">
                  <a:extLst>
                    <a:ext uri="{9D8B030D-6E8A-4147-A177-3AD203B41FA5}">
                      <a16:colId xmlns="" xmlns:a16="http://schemas.microsoft.com/office/drawing/2014/main" val="20004"/>
                    </a:ext>
                  </a:extLst>
                </a:gridCol>
                <a:gridCol w="2024192">
                  <a:extLst>
                    <a:ext uri="{9D8B030D-6E8A-4147-A177-3AD203B41FA5}">
                      <a16:colId xmlns="" xmlns:a16="http://schemas.microsoft.com/office/drawing/2014/main" val="20005"/>
                    </a:ext>
                  </a:extLst>
                </a:gridCol>
              </a:tblGrid>
              <a:tr h="466573">
                <a:tc>
                  <a:txBody>
                    <a:bodyPr/>
                    <a:lstStyle/>
                    <a:p>
                      <a:endParaRPr lang="en-US" sz="1000" b="0"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Grandstream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GXP1628</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Avaya </a:t>
                      </a:r>
                      <a:b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1608</a:t>
                      </a:r>
                      <a:endParaRPr lang="en-US" sz="12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0" kern="1200" dirty="0" err="1">
                          <a:solidFill>
                            <a:schemeClr val="tx1"/>
                          </a:solidFill>
                          <a:effectLst/>
                          <a:latin typeface="Open Sans" panose="020B0606030504020204" pitchFamily="34" charset="0"/>
                          <a:ea typeface="Open Sans" panose="020B0606030504020204" pitchFamily="34" charset="0"/>
                          <a:cs typeface="Open Sans" panose="020B0606030504020204" pitchFamily="34" charset="0"/>
                        </a:rPr>
                        <a:t>Fanvil</a:t>
                      </a: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 </a:t>
                      </a:r>
                      <a:b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X3S/G</a:t>
                      </a:r>
                      <a:endParaRPr lang="en-US" sz="12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Polycom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VVX 201</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Yealink </a:t>
                      </a:r>
                      <a:b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200" b="1" i="0" kern="12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T40P</a:t>
                      </a:r>
                      <a:endParaRPr lang="en-US" sz="1200" b="1"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 xmlns:a16="http://schemas.microsoft.com/office/drawing/2014/main" val="10000"/>
                  </a:ext>
                </a:extLst>
              </a:tr>
              <a:tr h="368164">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Lines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2 Lines, 2 SIP Accounts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600"/>
                        </a:spcAft>
                      </a:pPr>
                      <a:r>
                        <a:rPr lang="en-US" sz="1000" dirty="0">
                          <a:latin typeface="Open Sans" panose="020B0606030504020204" pitchFamily="34" charset="0"/>
                          <a:ea typeface="Open Sans" panose="020B0606030504020204" pitchFamily="34" charset="0"/>
                          <a:cs typeface="Open Sans" panose="020B0606030504020204" pitchFamily="34" charset="0"/>
                        </a:rPr>
                        <a:t>3 Lines</a:t>
                      </a:r>
                    </a:p>
                  </a:txBody>
                  <a:tcPr anchor="ctr"/>
                </a:tc>
                <a:tc>
                  <a:txBody>
                    <a:bodyPr/>
                    <a:lstStyle/>
                    <a:p>
                      <a:pPr algn="ctr">
                        <a:spcAft>
                          <a:spcPts val="600"/>
                        </a:spcAft>
                      </a:pPr>
                      <a:r>
                        <a:rPr lang="en-US" sz="1000" dirty="0">
                          <a:latin typeface="Open Sans" panose="020B0606030504020204" pitchFamily="34" charset="0"/>
                          <a:ea typeface="Open Sans" panose="020B0606030504020204" pitchFamily="34" charset="0"/>
                          <a:cs typeface="Open Sans" panose="020B0606030504020204" pitchFamily="34" charset="0"/>
                        </a:rPr>
                        <a:t>2 Lines</a:t>
                      </a:r>
                    </a:p>
                  </a:txBody>
                  <a:tcPr anchor="ctr">
                    <a:noFill/>
                  </a:tcPr>
                </a:tc>
                <a:tc>
                  <a:txBody>
                    <a:bodyPr/>
                    <a:lstStyle/>
                    <a:p>
                      <a:pPr algn="ctr">
                        <a:spcAft>
                          <a:spcPts val="600"/>
                        </a:spcAft>
                      </a:pPr>
                      <a:r>
                        <a:rPr lang="en-US" sz="1000" dirty="0">
                          <a:latin typeface="Open Sans" panose="020B0606030504020204" pitchFamily="34" charset="0"/>
                          <a:ea typeface="Open Sans" panose="020B0606030504020204" pitchFamily="34" charset="0"/>
                          <a:cs typeface="Open Sans" panose="020B0606030504020204" pitchFamily="34" charset="0"/>
                        </a:rPr>
                        <a:t>2 Lines, 2 </a:t>
                      </a:r>
                      <a:r>
                        <a:rPr lang="en-US" sz="1000" dirty="0" smtClean="0">
                          <a:latin typeface="Open Sans" panose="020B0606030504020204" pitchFamily="34" charset="0"/>
                          <a:ea typeface="Open Sans" panose="020B0606030504020204" pitchFamily="34" charset="0"/>
                          <a:cs typeface="Open Sans" panose="020B0606030504020204" pitchFamily="34" charset="0"/>
                        </a:rPr>
                        <a:t>SIP Accounts</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spcAft>
                          <a:spcPts val="600"/>
                        </a:spcAft>
                      </a:pPr>
                      <a:r>
                        <a:rPr lang="en-US" sz="1000" dirty="0">
                          <a:latin typeface="Open Sans" panose="020B0606030504020204" pitchFamily="34" charset="0"/>
                          <a:ea typeface="Open Sans" panose="020B0606030504020204" pitchFamily="34" charset="0"/>
                          <a:cs typeface="Open Sans" panose="020B0606030504020204" pitchFamily="34" charset="0"/>
                        </a:rPr>
                        <a:t>3 Lines, </a:t>
                      </a:r>
                      <a:r>
                        <a:rPr lang="en-US" sz="1000" dirty="0" smtClean="0">
                          <a:latin typeface="Open Sans" panose="020B0606030504020204" pitchFamily="34" charset="0"/>
                          <a:ea typeface="Open Sans" panose="020B0606030504020204" pitchFamily="34" charset="0"/>
                          <a:cs typeface="Open Sans" panose="020B0606030504020204" pitchFamily="34" charset="0"/>
                        </a:rPr>
                        <a:t>3 SIP </a:t>
                      </a:r>
                      <a:r>
                        <a:rPr lang="en-US" sz="1000" dirty="0">
                          <a:latin typeface="Open Sans" panose="020B0606030504020204" pitchFamily="34" charset="0"/>
                          <a:ea typeface="Open Sans" panose="020B0606030504020204" pitchFamily="34" charset="0"/>
                          <a:cs typeface="Open Sans" panose="020B0606030504020204" pitchFamily="34" charset="0"/>
                        </a:rPr>
                        <a:t>Accounts</a:t>
                      </a:r>
                    </a:p>
                  </a:txBody>
                  <a:tcPr anchor="ctr"/>
                </a:tc>
                <a:extLst>
                  <a:ext uri="{0D108BD9-81ED-4DB2-BD59-A6C34878D82A}">
                    <a16:rowId xmlns="" xmlns:a16="http://schemas.microsoft.com/office/drawing/2014/main" val="10001"/>
                  </a:ext>
                </a:extLst>
              </a:tr>
              <a:tr h="368164">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Conferencing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3-Way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4-Way</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3-Way</a:t>
                      </a:r>
                    </a:p>
                  </a:txBody>
                  <a:tcPr anchor="ctr">
                    <a:noFill/>
                  </a:tcP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3-Way</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3-Way</a:t>
                      </a:r>
                    </a:p>
                  </a:txBody>
                  <a:tcPr anchor="ctr"/>
                </a:tc>
                <a:extLst>
                  <a:ext uri="{0D108BD9-81ED-4DB2-BD59-A6C34878D82A}">
                    <a16:rowId xmlns="" xmlns:a16="http://schemas.microsoft.com/office/drawing/2014/main" val="10002"/>
                  </a:ext>
                </a:extLst>
              </a:tr>
              <a:tr h="368164">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Phonebook Size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100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500</a:t>
                      </a:r>
                    </a:p>
                  </a:txBody>
                  <a:tcPr anchor="ctr">
                    <a:noFill/>
                  </a:tcP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100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1000</a:t>
                      </a:r>
                    </a:p>
                  </a:txBody>
                  <a:tcPr anchor="ctr"/>
                </a:tc>
                <a:extLst>
                  <a:ext uri="{0D108BD9-81ED-4DB2-BD59-A6C34878D82A}">
                    <a16:rowId xmlns="" xmlns:a16="http://schemas.microsoft.com/office/drawing/2014/main" val="10003"/>
                  </a:ext>
                </a:extLst>
              </a:tr>
              <a:tr h="368164">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Soft Keys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smtClean="0">
                          <a:effectLst/>
                          <a:latin typeface="Open Sans" panose="020B0606030504020204" pitchFamily="34" charset="0"/>
                          <a:ea typeface="Calibri" panose="020F0502020204030204" pitchFamily="34" charset="0"/>
                          <a:cs typeface="Times New Roman" panose="02020603050405020304" pitchFamily="18"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Open Sans" panose="020B0606030504020204" pitchFamily="34" charset="0"/>
                          <a:ea typeface="Open Sans" panose="020B0606030504020204" pitchFamily="34" charset="0"/>
                          <a:cs typeface="Open Sans" panose="020B0606030504020204" pitchFamily="34" charset="0"/>
                        </a:rPr>
                        <a:t>3</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Open Sans" panose="020B0606030504020204" pitchFamily="34" charset="0"/>
                          <a:ea typeface="Open Sans" panose="020B0606030504020204" pitchFamily="34" charset="0"/>
                          <a:cs typeface="Open Sans" panose="020B0606030504020204" pitchFamily="34" charset="0"/>
                        </a:rPr>
                        <a:t>4</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Open Sans" panose="020B0606030504020204" pitchFamily="34" charset="0"/>
                          <a:ea typeface="Open Sans" panose="020B0606030504020204" pitchFamily="34" charset="0"/>
                          <a:cs typeface="Open Sans" panose="020B0606030504020204" pitchFamily="34" charset="0"/>
                        </a:rPr>
                        <a:t>4</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r>
                        <a:rPr lang="en-US" sz="1000" dirty="0" smtClean="0">
                          <a:latin typeface="Open Sans" panose="020B0606030504020204" pitchFamily="34" charset="0"/>
                          <a:ea typeface="Open Sans" panose="020B0606030504020204" pitchFamily="34" charset="0"/>
                          <a:cs typeface="Open Sans" panose="020B0606030504020204" pitchFamily="34" charset="0"/>
                        </a:rPr>
                        <a:t>4</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 xmlns:a16="http://schemas.microsoft.com/office/drawing/2014/main" val="10004"/>
                  </a:ext>
                </a:extLst>
              </a:tr>
              <a:tr h="368164">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Display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132 x 48 Pixel </a:t>
                      </a:r>
                      <a:r>
                        <a:rPr lang="en-US" sz="950" dirty="0" smtClean="0">
                          <a:effectLst/>
                          <a:latin typeface="Open Sans" panose="020B0606030504020204" pitchFamily="34" charset="0"/>
                          <a:ea typeface="Calibri" panose="020F0502020204030204" pitchFamily="34" charset="0"/>
                          <a:cs typeface="Times New Roman" panose="02020603050405020304" pitchFamily="18" charset="0"/>
                        </a:rPr>
                        <a:t>Backlit </a:t>
                      </a:r>
                      <a:r>
                        <a:rPr lang="en-US" sz="950" dirty="0">
                          <a:effectLst/>
                          <a:latin typeface="Open Sans" panose="020B0606030504020204" pitchFamily="34" charset="0"/>
                          <a:ea typeface="Calibri" panose="020F0502020204030204" pitchFamily="34" charset="0"/>
                          <a:cs typeface="Times New Roman" panose="02020603050405020304" pitchFamily="18" charset="0"/>
                        </a:rPr>
                        <a:t>LCD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3.5” </a:t>
                      </a:r>
                      <a:r>
                        <a:rPr lang="en-US" sz="1000" dirty="0" smtClean="0">
                          <a:latin typeface="Open Sans" panose="020B0606030504020204" pitchFamily="34" charset="0"/>
                          <a:ea typeface="Open Sans" panose="020B0606030504020204" pitchFamily="34" charset="0"/>
                          <a:cs typeface="Open Sans" panose="020B0606030504020204" pitchFamily="34" charset="0"/>
                        </a:rPr>
                        <a:t>Backlit LCD</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320 x 240 Color LCD</a:t>
                      </a:r>
                    </a:p>
                  </a:txBody>
                  <a:tcPr anchor="ctr">
                    <a:noFill/>
                  </a:tcP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132 x 64 Backlit LCD</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132 x 64 Backlit LCD</a:t>
                      </a:r>
                    </a:p>
                  </a:txBody>
                  <a:tcPr anchor="ctr"/>
                </a:tc>
                <a:extLst>
                  <a:ext uri="{0D108BD9-81ED-4DB2-BD59-A6C34878D82A}">
                    <a16:rowId xmlns="" xmlns:a16="http://schemas.microsoft.com/office/drawing/2014/main" val="10005"/>
                  </a:ext>
                </a:extLst>
              </a:tr>
              <a:tr h="368164">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BLF</a:t>
                      </a:r>
                      <a:r>
                        <a:rPr lang="en-US" sz="1200" b="1" baseline="0" dirty="0">
                          <a:effectLst/>
                          <a:latin typeface="Open Sans" panose="020B0606030504020204" pitchFamily="34" charset="0"/>
                          <a:ea typeface="Calibri" panose="020F0502020204030204" pitchFamily="34" charset="0"/>
                          <a:cs typeface="Times New Roman" panose="02020603050405020304" pitchFamily="18" charset="0"/>
                        </a:rPr>
                        <a:t> </a:t>
                      </a:r>
                      <a:r>
                        <a:rPr lang="en-US" sz="1200" b="1" dirty="0">
                          <a:effectLst/>
                          <a:latin typeface="Open Sans" panose="020B0606030504020204" pitchFamily="34" charset="0"/>
                          <a:ea typeface="Calibri" panose="020F0502020204030204" pitchFamily="34" charset="0"/>
                          <a:cs typeface="Times New Roman" panose="02020603050405020304" pitchFamily="18" charset="0"/>
                        </a:rPr>
                        <a:t>Keys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8</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extLst>
                  <a:ext uri="{0D108BD9-81ED-4DB2-BD59-A6C34878D82A}">
                    <a16:rowId xmlns="" xmlns:a16="http://schemas.microsoft.com/office/drawing/2014/main" val="10006"/>
                  </a:ext>
                </a:extLst>
              </a:tr>
              <a:tr h="368164">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HD Audio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noFill/>
                  </a:tcP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extLst>
                  <a:ext uri="{0D108BD9-81ED-4DB2-BD59-A6C34878D82A}">
                    <a16:rowId xmlns="" xmlns:a16="http://schemas.microsoft.com/office/drawing/2014/main" val="10007"/>
                  </a:ext>
                </a:extLst>
              </a:tr>
              <a:tr h="368164">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Auxiliary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Rj9, EHS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RJ9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RJ9</a:t>
                      </a: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RJ9,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EHS, RJ9</a:t>
                      </a:r>
                    </a:p>
                  </a:txBody>
                  <a:tcPr anchor="ctr"/>
                </a:tc>
                <a:extLst>
                  <a:ext uri="{0D108BD9-81ED-4DB2-BD59-A6C34878D82A}">
                    <a16:rowId xmlns="" xmlns:a16="http://schemas.microsoft.com/office/drawing/2014/main" val="10008"/>
                  </a:ext>
                </a:extLst>
              </a:tr>
              <a:tr h="368164">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POE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noFill/>
                  </a:tcP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extLst>
                  <a:ext uri="{0D108BD9-81ED-4DB2-BD59-A6C34878D82A}">
                    <a16:rowId xmlns="" xmlns:a16="http://schemas.microsoft.com/office/drawing/2014/main" val="10009"/>
                  </a:ext>
                </a:extLst>
              </a:tr>
              <a:tr h="404363">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Network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 Network Ports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One </a:t>
                      </a:r>
                      <a:r>
                        <a:rPr lang="en-US" sz="1000" dirty="0">
                          <a:effectLst/>
                          <a:latin typeface="Open Sans" panose="020B0606030504020204" pitchFamily="34" charset="0"/>
                          <a:ea typeface="Calibri" panose="020F0502020204030204" pitchFamily="34" charset="0"/>
                          <a:cs typeface="Times New Roman" panose="02020603050405020304" pitchFamily="18" charset="0"/>
                        </a:rPr>
                        <a:t>10/100 Network </a:t>
                      </a:r>
                      <a:r>
                        <a:rPr lang="en-US" sz="1000" dirty="0" smtClean="0">
                          <a:effectLst/>
                          <a:latin typeface="Open Sans" panose="020B0606030504020204" pitchFamily="34" charset="0"/>
                          <a:ea typeface="Calibri" panose="020F0502020204030204" pitchFamily="34" charset="0"/>
                          <a:cs typeface="Times New Roman" panose="02020603050405020304" pitchFamily="18" charset="0"/>
                        </a:rPr>
                        <a:t>Port</a:t>
                      </a:r>
                      <a:endParaRPr lang="en-US" sz="1000" dirty="0">
                        <a:effectLst/>
                        <a:latin typeface="Open Sans" panose="020B0606030504020204" pitchFamily="34" charset="0"/>
                        <a:ea typeface="Calibri" panose="020F0502020204030204" pitchFamily="34" charset="0"/>
                        <a:cs typeface="Times New Roman" panose="02020603050405020304" pitchFamily="18" charset="0"/>
                      </a:endParaRPr>
                    </a:p>
                    <a:p>
                      <a:pPr algn="ctr"/>
                      <a:r>
                        <a:rPr lang="en-US" sz="1000" dirty="0">
                          <a:latin typeface="Open Sans" panose="020B0606030504020204" pitchFamily="34" charset="0"/>
                          <a:ea typeface="Open Sans" panose="020B0606030504020204" pitchFamily="34" charset="0"/>
                          <a:cs typeface="Open Sans" panose="020B0606030504020204" pitchFamily="34" charset="0"/>
                        </a:rPr>
                        <a:t>One </a:t>
                      </a:r>
                      <a:r>
                        <a:rPr lang="en-US" sz="1000" dirty="0">
                          <a:effectLst/>
                          <a:latin typeface="Open Sans" panose="020B0606030504020204" pitchFamily="34" charset="0"/>
                          <a:ea typeface="SimSun" panose="02010600030101010101" pitchFamily="2" charset="-122"/>
                          <a:cs typeface="Times New Roman" panose="02020603050405020304" pitchFamily="18" charset="0"/>
                        </a:rPr>
                        <a:t>Gigabit </a:t>
                      </a:r>
                      <a:r>
                        <a:rPr lang="en-US" sz="1000" dirty="0" smtClean="0">
                          <a:effectLst/>
                          <a:latin typeface="Open Sans" panose="020B0606030504020204" pitchFamily="34" charset="0"/>
                          <a:ea typeface="SimSun" panose="02010600030101010101" pitchFamily="2" charset="-122"/>
                          <a:cs typeface="Times New Roman" panose="02020603050405020304" pitchFamily="18" charset="0"/>
                        </a:rPr>
                        <a:t>Port</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 Network Ports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Two 10/100 Network Ports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 xmlns:a16="http://schemas.microsoft.com/office/drawing/2014/main" val="10010"/>
                  </a:ext>
                </a:extLst>
              </a:tr>
              <a:tr h="404363">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Voice Codecs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G.729A/B, G.711u/a-law, G.726, G.722, G.723, </a:t>
                      </a:r>
                      <a:r>
                        <a:rPr lang="en-US" sz="950" dirty="0" err="1">
                          <a:effectLst/>
                          <a:latin typeface="Open Sans" panose="020B0606030504020204" pitchFamily="34" charset="0"/>
                          <a:ea typeface="Calibri" panose="020F0502020204030204" pitchFamily="34" charset="0"/>
                          <a:cs typeface="Times New Roman" panose="02020603050405020304" pitchFamily="18" charset="0"/>
                        </a:rPr>
                        <a:t>iLBC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effectLst/>
                          <a:latin typeface="Open Sans" panose="020B0606030504020204" pitchFamily="34" charset="0"/>
                          <a:ea typeface="Calibri" panose="020F0502020204030204" pitchFamily="34" charset="0"/>
                          <a:cs typeface="Times New Roman" panose="02020603050405020304" pitchFamily="18" charset="0"/>
                        </a:rPr>
                        <a:t>G.729A/B, G.711u/a-law, G.726</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r>
                        <a:rPr lang="en-US" sz="1000" dirty="0">
                          <a:effectLst/>
                          <a:latin typeface="Open Sans" panose="020B0606030504020204" pitchFamily="34" charset="0"/>
                          <a:ea typeface="Calibri" panose="020F0502020204030204" pitchFamily="34" charset="0"/>
                          <a:cs typeface="Times New Roman" panose="02020603050405020304" pitchFamily="18" charset="0"/>
                        </a:rPr>
                        <a:t>G.729A/B, G.711u/a-law, G.722, G.723.1, G.726-32K</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G.729A/B, G.711u/a-law, G.722, </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iLBC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G.729A/B, G.711u/a-law, G.726, G.722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 xmlns:a16="http://schemas.microsoft.com/office/drawing/2014/main" val="10011"/>
                  </a:ext>
                </a:extLst>
              </a:tr>
              <a:tr h="368164">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Security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SIP/TLS, SRTP, AES-256, 802.1x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TLS, SRTP, 802.1x</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TLS, SRTP, 802.1x</a:t>
                      </a: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TLS, SRTP, 802.1x</a:t>
                      </a:r>
                    </a:p>
                  </a:txBody>
                  <a:tcPr anchor="ctr"/>
                </a:tc>
                <a:tc>
                  <a:txBody>
                    <a:bodyPr/>
                    <a:lstStyle/>
                    <a:p>
                      <a:pPr algn="ctr"/>
                      <a:r>
                        <a:rPr lang="en-US" sz="1000" dirty="0">
                          <a:effectLst/>
                          <a:latin typeface="Open Sans" panose="020B0606030504020204" pitchFamily="34" charset="0"/>
                          <a:ea typeface="Calibri" panose="020F0502020204030204" pitchFamily="34" charset="0"/>
                          <a:cs typeface="Times New Roman" panose="02020603050405020304" pitchFamily="18" charset="0"/>
                        </a:rPr>
                        <a:t>TLS, SRTP, AES, 802.1x</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 xmlns:a16="http://schemas.microsoft.com/office/drawing/2014/main" val="10012"/>
                  </a:ext>
                </a:extLst>
              </a:tr>
              <a:tr h="368164">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Provisioning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HTTP, HTTPS, TFTP, TR-069, XML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TFTP, HTTP, HTTPS</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FTP, TFTP, HTTP, HTTPS, TR-069</a:t>
                      </a: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FTP, FTPS, TFTP, HTTP, HTTPS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FTP, TFTP, HTTP, HTTPS, TR-069</a:t>
                      </a:r>
                    </a:p>
                  </a:txBody>
                  <a:tcPr anchor="ctr"/>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val="3463769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888521"/>
          </a:xfrm>
          <a:prstGeom prst="rect">
            <a:avLst/>
          </a:prstGeom>
          <a:solidFill>
            <a:srgbClr val="60CD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latin typeface="Open Sans" panose="020B0606030504020204" pitchFamily="34" charset="0"/>
                <a:ea typeface="Open Sans" panose="020B0606030504020204" pitchFamily="34" charset="0"/>
                <a:cs typeface="Open Sans" panose="020B0606030504020204" pitchFamily="34" charset="0"/>
              </a:rPr>
              <a:t>GXP1600 Series Basic IP Phone Battle Card</a:t>
            </a:r>
          </a:p>
        </p:txBody>
      </p:sp>
      <p:sp>
        <p:nvSpPr>
          <p:cNvPr id="16" name="TextBox 15"/>
          <p:cNvSpPr txBox="1"/>
          <p:nvPr/>
        </p:nvSpPr>
        <p:spPr>
          <a:xfrm>
            <a:off x="10075653" y="642300"/>
            <a:ext cx="3183147" cy="246221"/>
          </a:xfrm>
          <a:prstGeom prst="rect">
            <a:avLst/>
          </a:prstGeom>
          <a:noFill/>
        </p:spPr>
        <p:txBody>
          <a:bodyPr wrap="square" rtlCol="0">
            <a:spAutoFit/>
          </a:bodyPr>
          <a:lstStyle/>
          <a:p>
            <a:r>
              <a:rPr lang="en-US"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 2018 Grandstream Networks</a:t>
            </a:r>
          </a:p>
        </p:txBody>
      </p:sp>
      <p:graphicFrame>
        <p:nvGraphicFramePr>
          <p:cNvPr id="5" name="Table 4"/>
          <p:cNvGraphicFramePr>
            <a:graphicFrameLocks noGrp="1"/>
          </p:cNvGraphicFramePr>
          <p:nvPr>
            <p:extLst>
              <p:ext uri="{D42A27DB-BD31-4B8C-83A1-F6EECF244321}">
                <p14:modId xmlns:p14="http://schemas.microsoft.com/office/powerpoint/2010/main" val="3703032300"/>
              </p:ext>
            </p:extLst>
          </p:nvPr>
        </p:nvGraphicFramePr>
        <p:xfrm>
          <a:off x="158531" y="1127070"/>
          <a:ext cx="11874938" cy="5382898"/>
        </p:xfrm>
        <a:graphic>
          <a:graphicData uri="http://schemas.openxmlformats.org/drawingml/2006/table">
            <a:tbl>
              <a:tblPr firstRow="1" bandRow="1">
                <a:tableStyleId>{5940675A-B579-460E-94D1-54222C63F5DA}</a:tableStyleId>
              </a:tblPr>
              <a:tblGrid>
                <a:gridCol w="1773063">
                  <a:extLst>
                    <a:ext uri="{9D8B030D-6E8A-4147-A177-3AD203B41FA5}">
                      <a16:colId xmlns="" xmlns:a16="http://schemas.microsoft.com/office/drawing/2014/main" val="20000"/>
                    </a:ext>
                  </a:extLst>
                </a:gridCol>
                <a:gridCol w="2020375">
                  <a:extLst>
                    <a:ext uri="{9D8B030D-6E8A-4147-A177-3AD203B41FA5}">
                      <a16:colId xmlns="" xmlns:a16="http://schemas.microsoft.com/office/drawing/2014/main" val="20001"/>
                    </a:ext>
                  </a:extLst>
                </a:gridCol>
                <a:gridCol w="2020375">
                  <a:extLst>
                    <a:ext uri="{9D8B030D-6E8A-4147-A177-3AD203B41FA5}">
                      <a16:colId xmlns="" xmlns:a16="http://schemas.microsoft.com/office/drawing/2014/main" val="20002"/>
                    </a:ext>
                  </a:extLst>
                </a:gridCol>
                <a:gridCol w="2020375">
                  <a:extLst>
                    <a:ext uri="{9D8B030D-6E8A-4147-A177-3AD203B41FA5}">
                      <a16:colId xmlns="" xmlns:a16="http://schemas.microsoft.com/office/drawing/2014/main" val="20003"/>
                    </a:ext>
                  </a:extLst>
                </a:gridCol>
                <a:gridCol w="2020375">
                  <a:extLst>
                    <a:ext uri="{9D8B030D-6E8A-4147-A177-3AD203B41FA5}">
                      <a16:colId xmlns="" xmlns:a16="http://schemas.microsoft.com/office/drawing/2014/main" val="20004"/>
                    </a:ext>
                  </a:extLst>
                </a:gridCol>
                <a:gridCol w="2020375">
                  <a:extLst>
                    <a:ext uri="{9D8B030D-6E8A-4147-A177-3AD203B41FA5}">
                      <a16:colId xmlns="" xmlns:a16="http://schemas.microsoft.com/office/drawing/2014/main" val="20005"/>
                    </a:ext>
                  </a:extLst>
                </a:gridCol>
              </a:tblGrid>
              <a:tr h="462028">
                <a:tc>
                  <a:txBody>
                    <a:bodyPr/>
                    <a:lstStyle/>
                    <a:p>
                      <a:endParaRPr lang="en-US" sz="1000" b="0" dirty="0">
                        <a:ln>
                          <a:solidFill>
                            <a:schemeClr val="bg1">
                              <a:lumMod val="65000"/>
                            </a:schemeClr>
                          </a:solidFill>
                        </a:ln>
                        <a:solidFill>
                          <a:schemeClr val="bg2">
                            <a:lumMod val="90000"/>
                          </a:schemeClr>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Grandstream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GXP1630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0" kern="120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Avaya </a:t>
                      </a:r>
                      <a:br>
                        <a:rPr lang="en-US" sz="1200" b="1" i="0" kern="120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200" b="1" i="0" kern="120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1616</a:t>
                      </a:r>
                      <a:endPar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Cisco </a:t>
                      </a:r>
                      <a:br>
                        <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7861</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Polycom </a:t>
                      </a:r>
                      <a:br>
                        <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VVX 301</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0" kern="120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Yealink </a:t>
                      </a:r>
                      <a:br>
                        <a:rPr lang="en-US" sz="1200" b="1" i="0" kern="120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br>
                      <a:r>
                        <a:rPr lang="en-US" sz="1200" b="1" i="0" kern="1200"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rPr>
                        <a:t>T23G</a:t>
                      </a:r>
                      <a:endParaRPr lang="en-US" sz="1200" b="1" cap="none" spc="0" dirty="0">
                        <a:ln>
                          <a:noFill/>
                        </a:ln>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 xmlns:a16="http://schemas.microsoft.com/office/drawing/2014/main" val="10000"/>
                  </a:ext>
                </a:extLst>
              </a:tr>
              <a:tr h="369262">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Lines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3 Lines, 3 SIP Accounts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en-US" sz="1000" dirty="0" smtClean="0">
                          <a:latin typeface="Open Sans" panose="020B0606030504020204" pitchFamily="34" charset="0"/>
                          <a:ea typeface="Open Sans" panose="020B0606030504020204" pitchFamily="34" charset="0"/>
                          <a:cs typeface="Open Sans" panose="020B0606030504020204" pitchFamily="34" charset="0"/>
                        </a:rPr>
                        <a:t>1 Line</a:t>
                      </a:r>
                    </a:p>
                    <a:p>
                      <a:pPr algn="ctr">
                        <a:spcAft>
                          <a:spcPts val="0"/>
                        </a:spcAft>
                      </a:pPr>
                      <a:r>
                        <a:rPr lang="en-US" sz="1000" dirty="0" smtClean="0">
                          <a:latin typeface="Open Sans" panose="020B0606030504020204" pitchFamily="34" charset="0"/>
                          <a:ea typeface="Open Sans" panose="020B0606030504020204" pitchFamily="34" charset="0"/>
                          <a:cs typeface="Open Sans" panose="020B0606030504020204" pitchFamily="34" charset="0"/>
                        </a:rPr>
                        <a:t>16 Line Appearances</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spcAft>
                          <a:spcPts val="600"/>
                        </a:spcAft>
                      </a:pPr>
                      <a:r>
                        <a:rPr lang="en-US" sz="1000" dirty="0">
                          <a:latin typeface="Open Sans" panose="020B0606030504020204" pitchFamily="34" charset="0"/>
                          <a:ea typeface="Open Sans" panose="020B0606030504020204" pitchFamily="34" charset="0"/>
                          <a:cs typeface="Open Sans" panose="020B0606030504020204" pitchFamily="34" charset="0"/>
                        </a:rPr>
                        <a:t>16 Lines</a:t>
                      </a:r>
                    </a:p>
                  </a:txBody>
                  <a:tcPr anchor="ctr">
                    <a:noFill/>
                  </a:tcPr>
                </a:tc>
                <a:tc>
                  <a:txBody>
                    <a:bodyPr/>
                    <a:lstStyle/>
                    <a:p>
                      <a:pPr algn="ctr">
                        <a:spcAft>
                          <a:spcPts val="600"/>
                        </a:spcAft>
                      </a:pPr>
                      <a:r>
                        <a:rPr lang="en-US" sz="1000" dirty="0">
                          <a:latin typeface="Open Sans" panose="020B0606030504020204" pitchFamily="34" charset="0"/>
                          <a:ea typeface="Open Sans" panose="020B0606030504020204" pitchFamily="34" charset="0"/>
                          <a:cs typeface="Open Sans" panose="020B0606030504020204" pitchFamily="34" charset="0"/>
                        </a:rPr>
                        <a:t>6 Lines</a:t>
                      </a:r>
                    </a:p>
                  </a:txBody>
                  <a:tcPr anchor="ctr"/>
                </a:tc>
                <a:tc>
                  <a:txBody>
                    <a:bodyPr/>
                    <a:lstStyle/>
                    <a:p>
                      <a:pPr algn="ctr">
                        <a:spcAft>
                          <a:spcPts val="600"/>
                        </a:spcAft>
                      </a:pPr>
                      <a:r>
                        <a:rPr lang="en-US" sz="1000" dirty="0">
                          <a:latin typeface="Open Sans" panose="020B0606030504020204" pitchFamily="34" charset="0"/>
                          <a:ea typeface="Open Sans" panose="020B0606030504020204" pitchFamily="34" charset="0"/>
                          <a:cs typeface="Open Sans" panose="020B0606030504020204" pitchFamily="34" charset="0"/>
                        </a:rPr>
                        <a:t>3 Lines, 3 </a:t>
                      </a:r>
                      <a:r>
                        <a:rPr lang="en-US" sz="1000" dirty="0" smtClean="0">
                          <a:latin typeface="Open Sans" panose="020B0606030504020204" pitchFamily="34" charset="0"/>
                          <a:ea typeface="Open Sans" panose="020B0606030504020204" pitchFamily="34" charset="0"/>
                          <a:cs typeface="Open Sans" panose="020B0606030504020204" pitchFamily="34" charset="0"/>
                        </a:rPr>
                        <a:t>SIP Accounts</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 xmlns:a16="http://schemas.microsoft.com/office/drawing/2014/main" val="10001"/>
                  </a:ext>
                </a:extLst>
              </a:tr>
              <a:tr h="369262">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Conferencing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4-Way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4-Way</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3-Way</a:t>
                      </a:r>
                    </a:p>
                  </a:txBody>
                  <a:tcPr anchor="ctr">
                    <a:noFill/>
                  </a:tcP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3-Way</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3-Way</a:t>
                      </a:r>
                    </a:p>
                  </a:txBody>
                  <a:tcPr anchor="ctr"/>
                </a:tc>
                <a:extLst>
                  <a:ext uri="{0D108BD9-81ED-4DB2-BD59-A6C34878D82A}">
                    <a16:rowId xmlns="" xmlns:a16="http://schemas.microsoft.com/office/drawing/2014/main" val="10002"/>
                  </a:ext>
                </a:extLst>
              </a:tr>
              <a:tr h="369262">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Phonebook Size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100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100</a:t>
                      </a:r>
                    </a:p>
                  </a:txBody>
                  <a:tcPr anchor="ctr">
                    <a:noFill/>
                  </a:tcP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100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1000</a:t>
                      </a:r>
                    </a:p>
                  </a:txBody>
                  <a:tcPr anchor="ctr"/>
                </a:tc>
                <a:extLst>
                  <a:ext uri="{0D108BD9-81ED-4DB2-BD59-A6C34878D82A}">
                    <a16:rowId xmlns="" xmlns:a16="http://schemas.microsoft.com/office/drawing/2014/main" val="10003"/>
                  </a:ext>
                </a:extLst>
              </a:tr>
              <a:tr h="369262">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Soft Keys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smtClean="0">
                          <a:effectLst/>
                          <a:latin typeface="Open Sans" panose="020B0606030504020204" pitchFamily="34" charset="0"/>
                          <a:ea typeface="Calibri" panose="020F0502020204030204" pitchFamily="34" charset="0"/>
                          <a:cs typeface="Times New Roman" panose="02020603050405020304" pitchFamily="18" charset="0"/>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Open Sans" panose="020B0606030504020204" pitchFamily="34" charset="0"/>
                          <a:ea typeface="Open Sans" panose="020B0606030504020204" pitchFamily="34" charset="0"/>
                          <a:cs typeface="Open Sans" panose="020B0606030504020204" pitchFamily="34" charset="0"/>
                        </a:rPr>
                        <a:t>3</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Open Sans" panose="020B0606030504020204" pitchFamily="34" charset="0"/>
                          <a:ea typeface="SimSun" panose="02010600030101010101" pitchFamily="2" charset="-122"/>
                          <a:cs typeface="Times New Roman" panose="02020603050405020304" pitchFamily="18" charset="0"/>
                        </a:rPr>
                        <a:t>4</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Open Sans" panose="020B0606030504020204" pitchFamily="34" charset="0"/>
                          <a:ea typeface="Open Sans" panose="020B0606030504020204" pitchFamily="34" charset="0"/>
                          <a:cs typeface="Open Sans" panose="020B0606030504020204" pitchFamily="34" charset="0"/>
                        </a:rPr>
                        <a:t>4</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ctr"/>
                      <a:r>
                        <a:rPr lang="en-US" sz="1000" dirty="0" smtClean="0">
                          <a:latin typeface="Open Sans" panose="020B0606030504020204" pitchFamily="34" charset="0"/>
                          <a:ea typeface="Open Sans" panose="020B0606030504020204" pitchFamily="34" charset="0"/>
                          <a:cs typeface="Open Sans" panose="020B0606030504020204" pitchFamily="34" charset="0"/>
                        </a:rPr>
                        <a:t>4</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 xmlns:a16="http://schemas.microsoft.com/office/drawing/2014/main" val="10004"/>
                  </a:ext>
                </a:extLst>
              </a:tr>
              <a:tr h="369262">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Display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132 x 64 Pixel </a:t>
                      </a:r>
                      <a:r>
                        <a:rPr lang="en-US" sz="950" dirty="0" smtClean="0">
                          <a:effectLst/>
                          <a:latin typeface="Open Sans" panose="020B0606030504020204" pitchFamily="34" charset="0"/>
                          <a:ea typeface="Calibri" panose="020F0502020204030204" pitchFamily="34" charset="0"/>
                          <a:cs typeface="Times New Roman" panose="02020603050405020304" pitchFamily="18" charset="0"/>
                        </a:rPr>
                        <a:t>Backlit </a:t>
                      </a:r>
                      <a:r>
                        <a:rPr lang="en-US" sz="950" dirty="0">
                          <a:effectLst/>
                          <a:latin typeface="Open Sans" panose="020B0606030504020204" pitchFamily="34" charset="0"/>
                          <a:ea typeface="Calibri" panose="020F0502020204030204" pitchFamily="34" charset="0"/>
                          <a:cs typeface="Times New Roman" panose="02020603050405020304" pitchFamily="18" charset="0"/>
                        </a:rPr>
                        <a:t>LCD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3.5” Backlit LCD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396 x 162 </a:t>
                      </a:r>
                      <a:r>
                        <a:rPr lang="en-US" sz="1000" dirty="0" smtClean="0">
                          <a:latin typeface="Open Sans" panose="020B0606030504020204" pitchFamily="34" charset="0"/>
                          <a:ea typeface="Open Sans" panose="020B0606030504020204" pitchFamily="34" charset="0"/>
                          <a:cs typeface="Open Sans" panose="020B0606030504020204" pitchFamily="34" charset="0"/>
                        </a:rPr>
                        <a:t>Backlit LCD</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208 x 104 </a:t>
                      </a:r>
                      <a:r>
                        <a:rPr lang="en-US" sz="1000" dirty="0" smtClean="0">
                          <a:latin typeface="Open Sans" panose="020B0606030504020204" pitchFamily="34" charset="0"/>
                          <a:ea typeface="Open Sans" panose="020B0606030504020204" pitchFamily="34" charset="0"/>
                          <a:cs typeface="Open Sans" panose="020B0606030504020204" pitchFamily="34" charset="0"/>
                        </a:rPr>
                        <a:t>Backlit </a:t>
                      </a:r>
                      <a:r>
                        <a:rPr lang="en-US" sz="1000" dirty="0">
                          <a:latin typeface="Open Sans" panose="020B0606030504020204" pitchFamily="34" charset="0"/>
                          <a:ea typeface="Open Sans" panose="020B0606030504020204" pitchFamily="34" charset="0"/>
                          <a:cs typeface="Open Sans" panose="020B0606030504020204" pitchFamily="34" charset="0"/>
                        </a:rPr>
                        <a:t>LCD</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132 x 64 </a:t>
                      </a:r>
                      <a:r>
                        <a:rPr lang="en-US" sz="1000" dirty="0" smtClean="0">
                          <a:latin typeface="Open Sans" panose="020B0606030504020204" pitchFamily="34" charset="0"/>
                          <a:ea typeface="Open Sans" panose="020B0606030504020204" pitchFamily="34" charset="0"/>
                          <a:cs typeface="Open Sans" panose="020B0606030504020204" pitchFamily="34" charset="0"/>
                        </a:rPr>
                        <a:t>Backlit LCD</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 xmlns:a16="http://schemas.microsoft.com/office/drawing/2014/main" val="10005"/>
                  </a:ext>
                </a:extLst>
              </a:tr>
              <a:tr h="369262">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BLF</a:t>
                      </a:r>
                      <a:r>
                        <a:rPr lang="en-US" sz="1200" b="1" baseline="0" dirty="0">
                          <a:effectLst/>
                          <a:latin typeface="Open Sans" panose="020B0606030504020204" pitchFamily="34" charset="0"/>
                          <a:ea typeface="Calibri" panose="020F0502020204030204" pitchFamily="34" charset="0"/>
                          <a:cs typeface="Times New Roman" panose="02020603050405020304" pitchFamily="18" charset="0"/>
                        </a:rPr>
                        <a:t> </a:t>
                      </a:r>
                      <a:r>
                        <a:rPr lang="en-US" sz="1200" b="1" dirty="0">
                          <a:effectLst/>
                          <a:latin typeface="Open Sans" panose="020B0606030504020204" pitchFamily="34" charset="0"/>
                          <a:ea typeface="Calibri" panose="020F0502020204030204" pitchFamily="34" charset="0"/>
                          <a:cs typeface="Times New Roman" panose="02020603050405020304" pitchFamily="18" charset="0"/>
                        </a:rPr>
                        <a:t>Keys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16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16 Programmable Keys</a:t>
                      </a: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6 </a:t>
                      </a:r>
                      <a:r>
                        <a:rPr lang="en-US" sz="1000" dirty="0">
                          <a:effectLst/>
                          <a:latin typeface="Open Sans" panose="020B0606030504020204" pitchFamily="34" charset="0"/>
                          <a:ea typeface="SimSun" panose="02010600030101010101" pitchFamily="2" charset="-122"/>
                          <a:cs typeface="Times New Roman" panose="02020603050405020304" pitchFamily="18" charset="0"/>
                        </a:rPr>
                        <a:t>Programmable Keys</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extLst>
                  <a:ext uri="{0D108BD9-81ED-4DB2-BD59-A6C34878D82A}">
                    <a16:rowId xmlns="" xmlns:a16="http://schemas.microsoft.com/office/drawing/2014/main" val="10006"/>
                  </a:ext>
                </a:extLst>
              </a:tr>
              <a:tr h="369262">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HD Audio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noFill/>
                  </a:tcP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extLst>
                  <a:ext uri="{0D108BD9-81ED-4DB2-BD59-A6C34878D82A}">
                    <a16:rowId xmlns="" xmlns:a16="http://schemas.microsoft.com/office/drawing/2014/main" val="10007"/>
                  </a:ext>
                </a:extLst>
              </a:tr>
              <a:tr h="369262">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Auxiliary 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Rj9, EHS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RJ9</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RJ9, </a:t>
                      </a: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RJ9, Aux Port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RJ9</a:t>
                      </a:r>
                    </a:p>
                  </a:txBody>
                  <a:tcPr anchor="ctr"/>
                </a:tc>
                <a:extLst>
                  <a:ext uri="{0D108BD9-81ED-4DB2-BD59-A6C34878D82A}">
                    <a16:rowId xmlns="" xmlns:a16="http://schemas.microsoft.com/office/drawing/2014/main" val="10008"/>
                  </a:ext>
                </a:extLst>
              </a:tr>
              <a:tr h="369262">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POE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Yes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noFill/>
                  </a:tcP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Yes</a:t>
                      </a:r>
                    </a:p>
                  </a:txBody>
                  <a:tcPr anchor="ctr"/>
                </a:tc>
                <a:extLst>
                  <a:ext uri="{0D108BD9-81ED-4DB2-BD59-A6C34878D82A}">
                    <a16:rowId xmlns="" xmlns:a16="http://schemas.microsoft.com/office/drawing/2014/main" val="10009"/>
                  </a:ext>
                </a:extLst>
              </a:tr>
              <a:tr h="369262">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Network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Two 10/100/1000 Gigabit Ports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SimSun" panose="02010600030101010101" pitchFamily="2" charset="-122"/>
                          <a:cs typeface="Times New Roman" panose="02020603050405020304" pitchFamily="18" charset="0"/>
                        </a:rPr>
                        <a:t>Two 10/100 Network Ports</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SimSun" panose="02010600030101010101" pitchFamily="2" charset="-122"/>
                          <a:cs typeface="Times New Roman" panose="02020603050405020304" pitchFamily="18" charset="0"/>
                        </a:rPr>
                        <a:t>Two Gigabit Ports </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SimSun" panose="02010600030101010101" pitchFamily="2" charset="-122"/>
                          <a:cs typeface="Times New Roman" panose="02020603050405020304" pitchFamily="18" charset="0"/>
                        </a:rPr>
                        <a:t>Two 10/100 Network Ports</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SimSun" panose="02010600030101010101" pitchFamily="2" charset="-122"/>
                          <a:cs typeface="Times New Roman" panose="02020603050405020304" pitchFamily="18" charset="0"/>
                        </a:rPr>
                        <a:t>Two Gigabit Ports </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 xmlns:a16="http://schemas.microsoft.com/office/drawing/2014/main" val="10010"/>
                  </a:ext>
                </a:extLst>
              </a:tr>
              <a:tr h="400424">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Voice Codecs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G.729A/B, G.711u/a-law, G.726, G.722, G.723, </a:t>
                      </a:r>
                      <a:r>
                        <a:rPr lang="en-US" sz="950" dirty="0" err="1">
                          <a:effectLst/>
                          <a:latin typeface="Open Sans" panose="020B0606030504020204" pitchFamily="34" charset="0"/>
                          <a:ea typeface="Calibri" panose="020F0502020204030204" pitchFamily="34" charset="0"/>
                          <a:cs typeface="Times New Roman" panose="02020603050405020304" pitchFamily="18" charset="0"/>
                        </a:rPr>
                        <a:t>iLBC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G.729A/B, G.711u/a-law, G.726</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Open Sans" panose="020B0606030504020204"/>
                          <a:ea typeface="+mn-ea"/>
                          <a:cs typeface="+mn-cs"/>
                        </a:rPr>
                        <a:t>G.711a/</a:t>
                      </a:r>
                      <a:r>
                        <a:rPr lang="el-GR" sz="1000" b="0" i="0" kern="1200" dirty="0">
                          <a:solidFill>
                            <a:schemeClr val="tx1"/>
                          </a:solidFill>
                          <a:effectLst/>
                          <a:latin typeface="+mn-lt"/>
                          <a:ea typeface="+mn-ea"/>
                          <a:cs typeface="+mn-cs"/>
                        </a:rPr>
                        <a:t>μ, </a:t>
                      </a:r>
                      <a:r>
                        <a:rPr lang="en-US" sz="1000" b="0" i="0" kern="1200" dirty="0">
                          <a:solidFill>
                            <a:schemeClr val="tx1"/>
                          </a:solidFill>
                          <a:effectLst/>
                          <a:latin typeface="Open Sans" panose="020B0606030504020204"/>
                          <a:ea typeface="+mn-ea"/>
                          <a:cs typeface="+mn-cs"/>
                        </a:rPr>
                        <a:t>G.722, G.729a, </a:t>
                      </a:r>
                      <a:r>
                        <a:rPr lang="en-US" sz="1000" b="0" i="0" kern="1200" dirty="0" err="1">
                          <a:solidFill>
                            <a:schemeClr val="tx1"/>
                          </a:solidFill>
                          <a:effectLst/>
                          <a:latin typeface="Open Sans" panose="020B0606030504020204"/>
                          <a:ea typeface="+mn-ea"/>
                          <a:cs typeface="+mn-cs"/>
                        </a:rPr>
                        <a:t>iLBC</a:t>
                      </a:r>
                      <a:r>
                        <a:rPr lang="en-US" sz="1000" b="0" i="0" kern="1200" dirty="0">
                          <a:solidFill>
                            <a:schemeClr val="tx1"/>
                          </a:solidFill>
                          <a:effectLst/>
                          <a:latin typeface="Open Sans" panose="020B0606030504020204"/>
                          <a:ea typeface="+mn-ea"/>
                          <a:cs typeface="+mn-cs"/>
                        </a:rPr>
                        <a:t>, </a:t>
                      </a:r>
                      <a:r>
                        <a:rPr lang="en-US" sz="1000" b="0" i="0" kern="1200" dirty="0" err="1">
                          <a:solidFill>
                            <a:schemeClr val="tx1"/>
                          </a:solidFill>
                          <a:effectLst/>
                          <a:latin typeface="Open Sans" panose="020B0606030504020204"/>
                          <a:ea typeface="+mn-ea"/>
                          <a:cs typeface="+mn-cs"/>
                        </a:rPr>
                        <a:t>iSAC</a:t>
                      </a:r>
                      <a:r>
                        <a:rPr lang="en-US" sz="1000" b="0" i="0" kern="1200" dirty="0">
                          <a:solidFill>
                            <a:schemeClr val="tx1"/>
                          </a:solidFill>
                          <a:effectLst/>
                          <a:latin typeface="Open Sans" panose="020B0606030504020204"/>
                          <a:ea typeface="+mn-ea"/>
                          <a:cs typeface="+mn-cs"/>
                        </a:rPr>
                        <a:t>, OPUS</a:t>
                      </a:r>
                      <a:endParaRPr lang="en-US" sz="1000" dirty="0">
                        <a:latin typeface="Open Sans" panose="020B0606030504020204"/>
                        <a:ea typeface="Open Sans" panose="020B0606030504020204" pitchFamily="34" charset="0"/>
                        <a:cs typeface="Open Sans" panose="020B0606030504020204" pitchFamily="34" charset="0"/>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a:rPr>
                        <a:t>G.711 (A-law and μ-law), G.729AB, G.722, G.722.1, </a:t>
                      </a:r>
                      <a:r>
                        <a:rPr lang="en-US" sz="1000" dirty="0" err="1">
                          <a:latin typeface="Open Sans" panose="020B0606030504020204"/>
                        </a:rPr>
                        <a:t>iLBC</a:t>
                      </a:r>
                      <a:endParaRPr lang="en-US" sz="1000" dirty="0">
                        <a:latin typeface="Open Sans" panose="020B0606030504020204"/>
                        <a:ea typeface="Open Sans" panose="020B0606030504020204" pitchFamily="34" charset="0"/>
                        <a:cs typeface="Open Sans" panose="020B0606030504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G.729A/B, G.711u/a-law, G.726, G.722, Opus, </a:t>
                      </a:r>
                      <a:r>
                        <a:rPr lang="en-US" sz="1000" dirty="0" err="1">
                          <a:effectLst/>
                          <a:latin typeface="Open Sans" panose="020B0606030504020204" pitchFamily="34" charset="0"/>
                          <a:ea typeface="Calibri" panose="020F0502020204030204" pitchFamily="34" charset="0"/>
                          <a:cs typeface="Times New Roman" panose="02020603050405020304" pitchFamily="18" charset="0"/>
                        </a:rPr>
                        <a:t>iLBC</a:t>
                      </a:r>
                      <a:r>
                        <a:rPr lang="en-US" sz="1000" dirty="0">
                          <a:effectLst/>
                          <a:latin typeface="Open Sans" panose="020B060603050402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 xmlns:a16="http://schemas.microsoft.com/office/drawing/2014/main" val="10011"/>
                  </a:ext>
                </a:extLst>
              </a:tr>
              <a:tr h="400424">
                <a:tc>
                  <a:txBody>
                    <a:bodyPr/>
                    <a:lstStyle/>
                    <a:p>
                      <a:pPr marL="0" marR="0" algn="l">
                        <a:lnSpc>
                          <a:spcPct val="107000"/>
                        </a:lnSpc>
                        <a:spcBef>
                          <a:spcPts val="0"/>
                        </a:spcBef>
                        <a:spcAft>
                          <a:spcPts val="0"/>
                        </a:spcAft>
                      </a:pPr>
                      <a:r>
                        <a:rPr lang="en-US" sz="1200" b="1">
                          <a:effectLst/>
                          <a:latin typeface="Open Sans" panose="020B0606030504020204" pitchFamily="34" charset="0"/>
                          <a:ea typeface="Calibri" panose="020F0502020204030204" pitchFamily="34" charset="0"/>
                          <a:cs typeface="Times New Roman" panose="02020603050405020304" pitchFamily="18" charset="0"/>
                        </a:rPr>
                        <a:t>Security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a:effectLst/>
                          <a:latin typeface="Open Sans" panose="020B0606030504020204" pitchFamily="34" charset="0"/>
                          <a:ea typeface="Calibri" panose="020F0502020204030204" pitchFamily="34" charset="0"/>
                          <a:cs typeface="Times New Roman" panose="02020603050405020304" pitchFamily="18" charset="0"/>
                        </a:rPr>
                        <a:t>SIP/TLS, SRTP, AES-256, 802.1x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TLS, SRTP, 802.1x</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SRTP, TLS, 802.1x, 128/256-bit AES</a:t>
                      </a: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SRTP, TLS, 802.1x</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Open Sans" panose="020B0606030504020204" pitchFamily="34" charset="0"/>
                          <a:ea typeface="Calibri" panose="020F0502020204030204" pitchFamily="34" charset="0"/>
                          <a:cs typeface="Times New Roman" panose="02020603050405020304" pitchFamily="18" charset="0"/>
                        </a:rPr>
                        <a:t>TLS, SRTP, AES, 802.1x</a:t>
                      </a:r>
                      <a:endParaRPr lang="en-US" sz="100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 xmlns:a16="http://schemas.microsoft.com/office/drawing/2014/main" val="10012"/>
                  </a:ext>
                </a:extLst>
              </a:tr>
              <a:tr h="400424">
                <a:tc>
                  <a:txBody>
                    <a:bodyPr/>
                    <a:lstStyle/>
                    <a:p>
                      <a:pPr marL="0" marR="0" algn="l">
                        <a:lnSpc>
                          <a:spcPct val="107000"/>
                        </a:lnSpc>
                        <a:spcBef>
                          <a:spcPts val="0"/>
                        </a:spcBef>
                        <a:spcAft>
                          <a:spcPts val="0"/>
                        </a:spcAft>
                      </a:pPr>
                      <a:r>
                        <a:rPr lang="en-US" sz="1200" b="1" dirty="0">
                          <a:effectLst/>
                          <a:latin typeface="Open Sans" panose="020B0606030504020204" pitchFamily="34" charset="0"/>
                          <a:ea typeface="Calibri" panose="020F0502020204030204" pitchFamily="34" charset="0"/>
                          <a:cs typeface="Times New Roman" panose="02020603050405020304" pitchFamily="18" charset="0"/>
                        </a:rPr>
                        <a:t>Provisioning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950" dirty="0">
                          <a:effectLst/>
                          <a:latin typeface="Open Sans" panose="020B0606030504020204" pitchFamily="34" charset="0"/>
                          <a:ea typeface="Calibri" panose="020F0502020204030204" pitchFamily="34" charset="0"/>
                          <a:cs typeface="Times New Roman" panose="02020603050405020304" pitchFamily="18" charset="0"/>
                        </a:rPr>
                        <a:t>HTTP, HTTPS, TFTP, TR-069, XML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000" dirty="0">
                          <a:latin typeface="Open Sans" panose="020B0606030504020204" pitchFamily="34" charset="0"/>
                          <a:ea typeface="Open Sans" panose="020B0606030504020204" pitchFamily="34" charset="0"/>
                          <a:cs typeface="Open Sans" panose="020B0606030504020204" pitchFamily="34" charset="0"/>
                        </a:rPr>
                        <a:t>TFTP, HTTP, HTTPS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TFTP, HTTP, HTTPS</a:t>
                      </a: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TFTP, HTTP, HTTPS, FTP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Open Sans" panose="020B0606030504020204" pitchFamily="34" charset="0"/>
                          <a:ea typeface="Open Sans" panose="020B0606030504020204" pitchFamily="34" charset="0"/>
                          <a:cs typeface="Open Sans" panose="020B0606030504020204" pitchFamily="34" charset="0"/>
                        </a:rPr>
                        <a:t>FTP, TFTP, HTTP, HTTPS, TR-069, PnP</a:t>
                      </a:r>
                    </a:p>
                  </a:txBody>
                  <a:tcPr anchor="ctr"/>
                </a:tc>
                <a:extLst>
                  <a:ext uri="{0D108BD9-81ED-4DB2-BD59-A6C34878D82A}">
                    <a16:rowId xmlns="" xmlns:a16="http://schemas.microsoft.com/office/drawing/2014/main" val="10013"/>
                  </a:ext>
                </a:extLst>
              </a:tr>
            </a:tbl>
          </a:graphicData>
        </a:graphic>
      </p:graphicFrame>
    </p:spTree>
    <p:extLst>
      <p:ext uri="{BB962C8B-B14F-4D97-AF65-F5344CB8AC3E}">
        <p14:creationId xmlns:p14="http://schemas.microsoft.com/office/powerpoint/2010/main" val="1679594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2059</TotalTime>
  <Words>1381</Words>
  <Application>Microsoft Office PowerPoint</Application>
  <PresentationFormat>Widescreen</PresentationFormat>
  <Paragraphs>437</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SimSun</vt:lpstr>
      <vt:lpstr>Arial</vt:lpstr>
      <vt:lpstr>Calibri</vt:lpstr>
      <vt:lpstr>Calibri Light</vt:lpstr>
      <vt:lpstr>Open Sans</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KATE-ASUS</dc:creator>
  <cp:lastModifiedBy>Dorothoy</cp:lastModifiedBy>
  <cp:revision>156</cp:revision>
  <dcterms:created xsi:type="dcterms:W3CDTF">2018-02-01T15:13:46Z</dcterms:created>
  <dcterms:modified xsi:type="dcterms:W3CDTF">2018-05-09T13:31:23Z</dcterms:modified>
</cp:coreProperties>
</file>